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1758146460"/>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3" name="Shape 9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Shape 10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1" name="Shape 10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6"/>
        <p:cNvGrpSpPr/>
        <p:nvPr/>
      </p:nvGrpSpPr>
      <p:grpSpPr>
        <a:xfrm>
          <a:off x="0" y="0"/>
          <a:ext cx="0" cy="0"/>
          <a:chOff x="0" y="0"/>
          <a:chExt cx="0" cy="0"/>
        </a:xfrm>
      </p:grpSpPr>
      <p:sp>
        <p:nvSpPr>
          <p:cNvPr id="107" name="Shape 10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8" name="Shape 10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7" name="Shape 11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Shape 12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3" name="Shape 12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59"/>
        <p:cNvGrpSpPr/>
        <p:nvPr/>
      </p:nvGrpSpPr>
      <p:grpSpPr>
        <a:xfrm>
          <a:off x="0" y="0"/>
          <a:ext cx="0" cy="0"/>
          <a:chOff x="0" y="0"/>
          <a:chExt cx="0" cy="0"/>
        </a:xfrm>
      </p:grpSpPr>
      <p:grpSp>
        <p:nvGrpSpPr>
          <p:cNvPr id="60" name="Shape 60"/>
          <p:cNvGrpSpPr/>
          <p:nvPr/>
        </p:nvGrpSpPr>
        <p:grpSpPr>
          <a:xfrm>
            <a:off x="-11" y="1334226"/>
            <a:ext cx="7314320" cy="4116299"/>
            <a:chOff x="-11" y="1378676"/>
            <a:chExt cx="7314320" cy="4116299"/>
          </a:xfrm>
        </p:grpSpPr>
        <p:sp>
          <p:nvSpPr>
            <p:cNvPr id="61" name="Shape 61"/>
            <p:cNvSpPr/>
            <p:nvPr/>
          </p:nvSpPr>
          <p:spPr>
            <a:xfrm flipH="1">
              <a:off x="-11" y="1378676"/>
              <a:ext cx="187800" cy="4116299"/>
            </a:xfrm>
            <a:prstGeom prst="rect">
              <a:avLst/>
            </a:prstGeom>
            <a:solidFill>
              <a:schemeClr val="accent2"/>
            </a:solidFill>
            <a:ln>
              <a:noFill/>
            </a:ln>
          </p:spPr>
          <p:txBody>
            <a:bodyPr lIns="91425" tIns="45700" rIns="91425" bIns="45700" anchor="ctr" anchorCtr="0">
              <a:noAutofit/>
            </a:bodyPr>
            <a:lstStyle/>
            <a:p>
              <a:endParaRPr/>
            </a:p>
          </p:txBody>
        </p:sp>
        <p:sp>
          <p:nvSpPr>
            <p:cNvPr id="62" name="Shape 62"/>
            <p:cNvSpPr/>
            <p:nvPr/>
          </p:nvSpPr>
          <p:spPr>
            <a:xfrm flipH="1">
              <a:off x="187809" y="1378676"/>
              <a:ext cx="7126499" cy="4116299"/>
            </a:xfrm>
            <a:prstGeom prst="rect">
              <a:avLst/>
            </a:prstGeom>
            <a:solidFill>
              <a:srgbClr val="0F243E"/>
            </a:solidFill>
            <a:ln>
              <a:noFill/>
            </a:ln>
          </p:spPr>
          <p:txBody>
            <a:bodyPr lIns="91425" tIns="45700" rIns="91425" bIns="45700" anchor="ctr" anchorCtr="0">
              <a:noAutofit/>
            </a:bodyPr>
            <a:lstStyle/>
            <a:p>
              <a:endParaRPr/>
            </a:p>
          </p:txBody>
        </p:sp>
      </p:grpSp>
      <p:sp>
        <p:nvSpPr>
          <p:cNvPr id="63" name="Shape 63"/>
          <p:cNvSpPr txBox="1">
            <a:spLocks noGrp="1"/>
          </p:cNvSpPr>
          <p:nvPr>
            <p:ph type="ctrTitle"/>
          </p:nvPr>
        </p:nvSpPr>
        <p:spPr>
          <a:xfrm>
            <a:off x="685800" y="2266575"/>
            <a:ext cx="6400799" cy="1333799"/>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64" name="Shape 64"/>
          <p:cNvSpPr txBox="1">
            <a:spLocks noGrp="1"/>
          </p:cNvSpPr>
          <p:nvPr>
            <p:ph type="subTitle" idx="1"/>
          </p:nvPr>
        </p:nvSpPr>
        <p:spPr>
          <a:xfrm>
            <a:off x="685800" y="3600451"/>
            <a:ext cx="6400799" cy="900599"/>
          </a:xfrm>
          <a:prstGeom prst="rect">
            <a:avLst/>
          </a:prstGeom>
        </p:spPr>
        <p:txBody>
          <a:bodyPr lIns="91425" tIns="91425" rIns="91425" bIns="91425" anchor="t" anchorCtr="0"/>
          <a:lstStyle>
            <a:lvl1pPr marL="0" indent="152400">
              <a:buClr>
                <a:schemeClr val="lt1"/>
              </a:buClr>
              <a:buSzPct val="100000"/>
              <a:buNone/>
              <a:defRPr sz="2400">
                <a:solidFill>
                  <a:schemeClr val="lt1"/>
                </a:solidFill>
              </a:defRPr>
            </a:lvl1pPr>
            <a:lvl2pPr marL="0" indent="152400">
              <a:spcBef>
                <a:spcPts val="0"/>
              </a:spcBef>
              <a:buClr>
                <a:schemeClr val="lt1"/>
              </a:buClr>
              <a:buSzPct val="100000"/>
              <a:buNone/>
              <a:defRPr sz="2400">
                <a:solidFill>
                  <a:schemeClr val="lt1"/>
                </a:solidFill>
              </a:defRPr>
            </a:lvl2pPr>
            <a:lvl3pPr marL="0" indent="152400">
              <a:spcBef>
                <a:spcPts val="0"/>
              </a:spcBef>
              <a:buClr>
                <a:schemeClr val="lt1"/>
              </a:buClr>
              <a:buSzPct val="100000"/>
              <a:buNone/>
              <a:defRPr sz="2400">
                <a:solidFill>
                  <a:schemeClr val="lt1"/>
                </a:solidFill>
              </a:defRPr>
            </a:lvl3pPr>
            <a:lvl4pPr marL="0" indent="152400">
              <a:spcBef>
                <a:spcPts val="0"/>
              </a:spcBef>
              <a:buClr>
                <a:schemeClr val="lt1"/>
              </a:buClr>
              <a:buSzPct val="100000"/>
              <a:buNone/>
              <a:defRPr sz="2400">
                <a:solidFill>
                  <a:schemeClr val="lt1"/>
                </a:solidFill>
              </a:defRPr>
            </a:lvl4pPr>
            <a:lvl5pPr marL="0" indent="152400">
              <a:spcBef>
                <a:spcPts val="0"/>
              </a:spcBef>
              <a:buClr>
                <a:schemeClr val="lt1"/>
              </a:buClr>
              <a:buSzPct val="100000"/>
              <a:buNone/>
              <a:defRPr sz="2400">
                <a:solidFill>
                  <a:schemeClr val="lt1"/>
                </a:solidFill>
              </a:defRPr>
            </a:lvl5pPr>
            <a:lvl6pPr marL="0" indent="152400">
              <a:spcBef>
                <a:spcPts val="0"/>
              </a:spcBef>
              <a:buClr>
                <a:schemeClr val="lt1"/>
              </a:buClr>
              <a:buSzPct val="100000"/>
              <a:buNone/>
              <a:defRPr sz="2400">
                <a:solidFill>
                  <a:schemeClr val="lt1"/>
                </a:solidFill>
              </a:defRPr>
            </a:lvl6pPr>
            <a:lvl7pPr marL="0" indent="152400">
              <a:spcBef>
                <a:spcPts val="0"/>
              </a:spcBef>
              <a:buClr>
                <a:schemeClr val="lt1"/>
              </a:buClr>
              <a:buSzPct val="100000"/>
              <a:buNone/>
              <a:defRPr sz="2400">
                <a:solidFill>
                  <a:schemeClr val="lt1"/>
                </a:solidFill>
              </a:defRPr>
            </a:lvl7pPr>
            <a:lvl8pPr marL="0" indent="152400">
              <a:spcBef>
                <a:spcPts val="0"/>
              </a:spcBef>
              <a:buClr>
                <a:schemeClr val="lt1"/>
              </a:buClr>
              <a:buSzPct val="100000"/>
              <a:buNone/>
              <a:defRPr sz="2400">
                <a:solidFill>
                  <a:schemeClr val="lt1"/>
                </a:solidFill>
              </a:defRPr>
            </a:lvl8pPr>
            <a:lvl9pPr marL="0" indent="152400">
              <a:spcBef>
                <a:spcPts val="0"/>
              </a:spcBef>
              <a:buClr>
                <a:schemeClr val="lt1"/>
              </a:buClr>
              <a:buSzPct val="100000"/>
              <a:buNone/>
              <a:defRPr sz="2400">
                <a:solidFill>
                  <a:schemeClr val="lt1"/>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65"/>
        <p:cNvGrpSpPr/>
        <p:nvPr/>
      </p:nvGrpSpPr>
      <p:grpSpPr>
        <a:xfrm>
          <a:off x="0" y="0"/>
          <a:ext cx="0" cy="0"/>
          <a:chOff x="0" y="0"/>
          <a:chExt cx="0" cy="0"/>
        </a:xfrm>
      </p:grpSpPr>
      <p:grpSp>
        <p:nvGrpSpPr>
          <p:cNvPr id="66" name="Shape 66"/>
          <p:cNvGrpSpPr/>
          <p:nvPr/>
        </p:nvGrpSpPr>
        <p:grpSpPr>
          <a:xfrm>
            <a:off x="-13" y="-12188"/>
            <a:ext cx="8005727" cy="1612601"/>
            <a:chOff x="-13" y="-12187"/>
            <a:chExt cx="8005727" cy="1161900"/>
          </a:xfrm>
        </p:grpSpPr>
        <p:sp>
          <p:nvSpPr>
            <p:cNvPr id="67" name="Shape 67"/>
            <p:cNvSpPr/>
            <p:nvPr/>
          </p:nvSpPr>
          <p:spPr>
            <a:xfrm flipH="1">
              <a:off x="-13" y="-12187"/>
              <a:ext cx="187800" cy="1161900"/>
            </a:xfrm>
            <a:prstGeom prst="rect">
              <a:avLst/>
            </a:prstGeom>
            <a:solidFill>
              <a:schemeClr val="accent2"/>
            </a:solidFill>
            <a:ln>
              <a:noFill/>
            </a:ln>
          </p:spPr>
          <p:txBody>
            <a:bodyPr lIns="91425" tIns="45700" rIns="91425" bIns="45700" anchor="ctr" anchorCtr="0">
              <a:noAutofit/>
            </a:bodyPr>
            <a:lstStyle/>
            <a:p>
              <a:endParaRPr/>
            </a:p>
          </p:txBody>
        </p:sp>
        <p:sp>
          <p:nvSpPr>
            <p:cNvPr id="68" name="Shape 68"/>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69" name="Shape 69"/>
          <p:cNvSpPr txBox="1">
            <a:spLocks noGrp="1"/>
          </p:cNvSpPr>
          <p:nvPr>
            <p:ph type="title"/>
          </p:nvPr>
        </p:nvSpPr>
        <p:spPr>
          <a:xfrm>
            <a:off x="457200" y="134801"/>
            <a:ext cx="7315499" cy="1351799"/>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70" name="Shape 70"/>
          <p:cNvSpPr txBox="1">
            <a:spLocks noGrp="1"/>
          </p:cNvSpPr>
          <p:nvPr>
            <p:ph type="body" idx="1"/>
          </p:nvPr>
        </p:nvSpPr>
        <p:spPr>
          <a:xfrm>
            <a:off x="457200" y="1704688"/>
            <a:ext cx="8229600" cy="48401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71"/>
        <p:cNvGrpSpPr/>
        <p:nvPr/>
      </p:nvGrpSpPr>
      <p:grpSpPr>
        <a:xfrm>
          <a:off x="0" y="0"/>
          <a:ext cx="0" cy="0"/>
          <a:chOff x="0" y="0"/>
          <a:chExt cx="0" cy="0"/>
        </a:xfrm>
      </p:grpSpPr>
      <p:sp>
        <p:nvSpPr>
          <p:cNvPr id="72" name="Shape 72"/>
          <p:cNvSpPr txBox="1">
            <a:spLocks noGrp="1"/>
          </p:cNvSpPr>
          <p:nvPr>
            <p:ph type="body" idx="1"/>
          </p:nvPr>
        </p:nvSpPr>
        <p:spPr>
          <a:xfrm>
            <a:off x="456245" y="1704684"/>
            <a:ext cx="4038599" cy="48401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73" name="Shape 73"/>
          <p:cNvSpPr txBox="1">
            <a:spLocks noGrp="1"/>
          </p:cNvSpPr>
          <p:nvPr>
            <p:ph type="body" idx="2"/>
          </p:nvPr>
        </p:nvSpPr>
        <p:spPr>
          <a:xfrm>
            <a:off x="4648200" y="1704684"/>
            <a:ext cx="4038599" cy="4840199"/>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grpSp>
        <p:nvGrpSpPr>
          <p:cNvPr id="74" name="Shape 74"/>
          <p:cNvGrpSpPr/>
          <p:nvPr/>
        </p:nvGrpSpPr>
        <p:grpSpPr>
          <a:xfrm>
            <a:off x="-13" y="-12188"/>
            <a:ext cx="8005727" cy="1612601"/>
            <a:chOff x="-13" y="-12187"/>
            <a:chExt cx="8005727" cy="1161900"/>
          </a:xfrm>
        </p:grpSpPr>
        <p:sp>
          <p:nvSpPr>
            <p:cNvPr id="75" name="Shape 75"/>
            <p:cNvSpPr/>
            <p:nvPr/>
          </p:nvSpPr>
          <p:spPr>
            <a:xfrm flipH="1">
              <a:off x="-13" y="-12187"/>
              <a:ext cx="187800" cy="1161900"/>
            </a:xfrm>
            <a:prstGeom prst="rect">
              <a:avLst/>
            </a:prstGeom>
            <a:solidFill>
              <a:srgbClr val="AB0101"/>
            </a:solidFill>
            <a:ln>
              <a:noFill/>
            </a:ln>
          </p:spPr>
          <p:txBody>
            <a:bodyPr lIns="91425" tIns="45700" rIns="91425" bIns="45700" anchor="ctr" anchorCtr="0">
              <a:noAutofit/>
            </a:bodyPr>
            <a:lstStyle/>
            <a:p>
              <a:endParaRPr/>
            </a:p>
          </p:txBody>
        </p:sp>
        <p:sp>
          <p:nvSpPr>
            <p:cNvPr id="76" name="Shape 76"/>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77" name="Shape 77"/>
          <p:cNvSpPr txBox="1">
            <a:spLocks noGrp="1"/>
          </p:cNvSpPr>
          <p:nvPr>
            <p:ph type="title"/>
          </p:nvPr>
        </p:nvSpPr>
        <p:spPr>
          <a:xfrm>
            <a:off x="457200" y="134801"/>
            <a:ext cx="7315499" cy="1351799"/>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78"/>
        <p:cNvGrpSpPr/>
        <p:nvPr/>
      </p:nvGrpSpPr>
      <p:grpSpPr>
        <a:xfrm>
          <a:off x="0" y="0"/>
          <a:ext cx="0" cy="0"/>
          <a:chOff x="0" y="0"/>
          <a:chExt cx="0" cy="0"/>
        </a:xfrm>
      </p:grpSpPr>
      <p:grpSp>
        <p:nvGrpSpPr>
          <p:cNvPr id="79" name="Shape 79"/>
          <p:cNvGrpSpPr/>
          <p:nvPr/>
        </p:nvGrpSpPr>
        <p:grpSpPr>
          <a:xfrm>
            <a:off x="-13" y="-12188"/>
            <a:ext cx="8005727" cy="1612601"/>
            <a:chOff x="-13" y="-12187"/>
            <a:chExt cx="8005727" cy="1161900"/>
          </a:xfrm>
        </p:grpSpPr>
        <p:sp>
          <p:nvSpPr>
            <p:cNvPr id="80" name="Shape 80"/>
            <p:cNvSpPr/>
            <p:nvPr/>
          </p:nvSpPr>
          <p:spPr>
            <a:xfrm flipH="1">
              <a:off x="-13" y="-12187"/>
              <a:ext cx="187800" cy="1161900"/>
            </a:xfrm>
            <a:prstGeom prst="rect">
              <a:avLst/>
            </a:prstGeom>
            <a:solidFill>
              <a:srgbClr val="AB0101"/>
            </a:solidFill>
            <a:ln>
              <a:noFill/>
            </a:ln>
          </p:spPr>
          <p:txBody>
            <a:bodyPr lIns="91425" tIns="45700" rIns="91425" bIns="45700" anchor="ctr" anchorCtr="0">
              <a:noAutofit/>
            </a:bodyPr>
            <a:lstStyle/>
            <a:p>
              <a:endParaRPr/>
            </a:p>
          </p:txBody>
        </p:sp>
        <p:sp>
          <p:nvSpPr>
            <p:cNvPr id="81" name="Shape 81"/>
            <p:cNvSpPr/>
            <p:nvPr/>
          </p:nvSpPr>
          <p:spPr>
            <a:xfrm flipH="1">
              <a:off x="187715" y="-12187"/>
              <a:ext cx="7817999" cy="1161900"/>
            </a:xfrm>
            <a:prstGeom prst="rect">
              <a:avLst/>
            </a:prstGeom>
            <a:solidFill>
              <a:srgbClr val="0F243E"/>
            </a:solidFill>
            <a:ln>
              <a:noFill/>
            </a:ln>
          </p:spPr>
          <p:txBody>
            <a:bodyPr lIns="91425" tIns="45700" rIns="91425" bIns="45700" anchor="ctr" anchorCtr="0">
              <a:noAutofit/>
            </a:bodyPr>
            <a:lstStyle/>
            <a:p>
              <a:endParaRPr/>
            </a:p>
          </p:txBody>
        </p:sp>
      </p:grpSp>
      <p:sp>
        <p:nvSpPr>
          <p:cNvPr id="82" name="Shape 82"/>
          <p:cNvSpPr txBox="1">
            <a:spLocks noGrp="1"/>
          </p:cNvSpPr>
          <p:nvPr>
            <p:ph type="title"/>
          </p:nvPr>
        </p:nvSpPr>
        <p:spPr>
          <a:xfrm>
            <a:off x="457200" y="134801"/>
            <a:ext cx="7315499" cy="1351799"/>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83"/>
        <p:cNvGrpSpPr/>
        <p:nvPr/>
      </p:nvGrpSpPr>
      <p:grpSpPr>
        <a:xfrm>
          <a:off x="0" y="0"/>
          <a:ext cx="0" cy="0"/>
          <a:chOff x="0" y="0"/>
          <a:chExt cx="0" cy="0"/>
        </a:xfrm>
      </p:grpSpPr>
      <p:sp>
        <p:nvSpPr>
          <p:cNvPr id="84" name="Shape 84"/>
          <p:cNvSpPr/>
          <p:nvPr/>
        </p:nvSpPr>
        <p:spPr>
          <a:xfrm flipH="1">
            <a:off x="8964665" y="6165014"/>
            <a:ext cx="187800" cy="695100"/>
          </a:xfrm>
          <a:prstGeom prst="rect">
            <a:avLst/>
          </a:prstGeom>
          <a:solidFill>
            <a:srgbClr val="AB0101"/>
          </a:solidFill>
          <a:ln>
            <a:noFill/>
          </a:ln>
        </p:spPr>
        <p:txBody>
          <a:bodyPr lIns="91425" tIns="45700" rIns="91425" bIns="45700" anchor="ctr" anchorCtr="0">
            <a:noAutofit/>
          </a:bodyPr>
          <a:lstStyle/>
          <a:p>
            <a:endParaRPr/>
          </a:p>
        </p:txBody>
      </p:sp>
      <p:sp>
        <p:nvSpPr>
          <p:cNvPr id="85" name="Shape 85"/>
          <p:cNvSpPr/>
          <p:nvPr/>
        </p:nvSpPr>
        <p:spPr>
          <a:xfrm flipH="1">
            <a:off x="3866777" y="6165014"/>
            <a:ext cx="5097900" cy="695100"/>
          </a:xfrm>
          <a:prstGeom prst="rect">
            <a:avLst/>
          </a:prstGeom>
          <a:solidFill>
            <a:srgbClr val="0F243E"/>
          </a:solidFill>
          <a:ln>
            <a:noFill/>
          </a:ln>
        </p:spPr>
        <p:txBody>
          <a:bodyPr lIns="91425" tIns="45700" rIns="91425" bIns="45700" anchor="ctr" anchorCtr="0">
            <a:noAutofit/>
          </a:bodyPr>
          <a:lstStyle/>
          <a:p>
            <a:endParaRPr/>
          </a:p>
        </p:txBody>
      </p:sp>
      <p:sp>
        <p:nvSpPr>
          <p:cNvPr id="86" name="Shape 86"/>
          <p:cNvSpPr txBox="1">
            <a:spLocks noGrp="1"/>
          </p:cNvSpPr>
          <p:nvPr>
            <p:ph type="body" idx="1"/>
          </p:nvPr>
        </p:nvSpPr>
        <p:spPr>
          <a:xfrm>
            <a:off x="3866812" y="6165014"/>
            <a:ext cx="5097900" cy="695100"/>
          </a:xfrm>
          <a:prstGeom prst="rect">
            <a:avLst/>
          </a:prstGeom>
        </p:spPr>
        <p:txBody>
          <a:bodyPr lIns="91425" tIns="91425" rIns="91425" bIns="91425" anchor="t" anchorCtr="0"/>
          <a:lstStyle>
            <a:lvl1pPr marL="0" indent="88900">
              <a:buClr>
                <a:schemeClr val="lt1"/>
              </a:buClr>
              <a:buSzPct val="100000"/>
              <a:buNone/>
              <a:defRPr sz="1400">
                <a:solidFill>
                  <a:schemeClr val="lt1"/>
                </a:solidFill>
              </a:defRPr>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87"/>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grpSp>
        <p:nvGrpSpPr>
          <p:cNvPr id="5" name="Shape 5"/>
          <p:cNvGrpSpPr/>
          <p:nvPr/>
        </p:nvGrpSpPr>
        <p:grpSpPr>
          <a:xfrm>
            <a:off x="33867" y="-94"/>
            <a:ext cx="3409812" cy="2810236"/>
            <a:chOff x="0" y="1493"/>
            <a:chExt cx="3409812" cy="2810236"/>
          </a:xfrm>
        </p:grpSpPr>
        <p:cxnSp>
          <p:nvCxnSpPr>
            <p:cNvPr id="6" name="Shape 6"/>
            <p:cNvCxnSpPr/>
            <p:nvPr/>
          </p:nvCxnSpPr>
          <p:spPr>
            <a:xfrm>
              <a:off x="0" y="245542"/>
              <a:ext cx="3251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7" name="Shape 7"/>
            <p:cNvCxnSpPr/>
            <p:nvPr/>
          </p:nvCxnSpPr>
          <p:spPr>
            <a:xfrm rot="-5400000">
              <a:off x="-1212177" y="1407880"/>
              <a:ext cx="2806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8" name="Shape 8"/>
            <p:cNvCxnSpPr/>
            <p:nvPr/>
          </p:nvCxnSpPr>
          <p:spPr>
            <a:xfrm>
              <a:off x="0" y="474143"/>
              <a:ext cx="2666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9" name="Shape 9"/>
            <p:cNvCxnSpPr/>
            <p:nvPr/>
          </p:nvCxnSpPr>
          <p:spPr>
            <a:xfrm>
              <a:off x="0" y="702743"/>
              <a:ext cx="2167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0" name="Shape 10"/>
            <p:cNvCxnSpPr/>
            <p:nvPr/>
          </p:nvCxnSpPr>
          <p:spPr>
            <a:xfrm>
              <a:off x="0" y="931342"/>
              <a:ext cx="18626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1" name="Shape 11"/>
            <p:cNvCxnSpPr/>
            <p:nvPr/>
          </p:nvCxnSpPr>
          <p:spPr>
            <a:xfrm>
              <a:off x="0" y="1159942"/>
              <a:ext cx="1490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2" name="Shape 12"/>
            <p:cNvCxnSpPr/>
            <p:nvPr/>
          </p:nvCxnSpPr>
          <p:spPr>
            <a:xfrm>
              <a:off x="0" y="1388542"/>
              <a:ext cx="12191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3" name="Shape 13"/>
            <p:cNvCxnSpPr/>
            <p:nvPr/>
          </p:nvCxnSpPr>
          <p:spPr>
            <a:xfrm>
              <a:off x="0" y="1617142"/>
              <a:ext cx="990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4" name="Shape 14"/>
            <p:cNvCxnSpPr/>
            <p:nvPr/>
          </p:nvCxnSpPr>
          <p:spPr>
            <a:xfrm>
              <a:off x="0" y="1845742"/>
              <a:ext cx="745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5" name="Shape 15"/>
            <p:cNvCxnSpPr/>
            <p:nvPr/>
          </p:nvCxnSpPr>
          <p:spPr>
            <a:xfrm>
              <a:off x="0" y="2074342"/>
              <a:ext cx="533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6" name="Shape 16"/>
            <p:cNvCxnSpPr/>
            <p:nvPr/>
          </p:nvCxnSpPr>
          <p:spPr>
            <a:xfrm>
              <a:off x="0" y="2302943"/>
              <a:ext cx="262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7" name="Shape 17"/>
            <p:cNvCxnSpPr/>
            <p:nvPr/>
          </p:nvCxnSpPr>
          <p:spPr>
            <a:xfrm rot="-5400000">
              <a:off x="-814261" y="1238115"/>
              <a:ext cx="2468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8" name="Shape 18"/>
            <p:cNvCxnSpPr/>
            <p:nvPr/>
          </p:nvCxnSpPr>
          <p:spPr>
            <a:xfrm rot="-5400000">
              <a:off x="-357712" y="1014527"/>
              <a:ext cx="2018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19" name="Shape 19"/>
            <p:cNvCxnSpPr/>
            <p:nvPr/>
          </p:nvCxnSpPr>
          <p:spPr>
            <a:xfrm rot="-5400000">
              <a:off x="-853" y="887576"/>
              <a:ext cx="1763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0" name="Shape 20"/>
            <p:cNvCxnSpPr/>
            <p:nvPr/>
          </p:nvCxnSpPr>
          <p:spPr>
            <a:xfrm rot="-5400000">
              <a:off x="326307" y="790194"/>
              <a:ext cx="1569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1" name="Shape 21"/>
            <p:cNvCxnSpPr/>
            <p:nvPr/>
          </p:nvCxnSpPr>
          <p:spPr>
            <a:xfrm rot="-5400000">
              <a:off x="636516" y="709726"/>
              <a:ext cx="1408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2" name="Shape 22"/>
            <p:cNvCxnSpPr/>
            <p:nvPr/>
          </p:nvCxnSpPr>
          <p:spPr>
            <a:xfrm rot="-5400000">
              <a:off x="972228" y="603961"/>
              <a:ext cx="1196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3" name="Shape 23"/>
            <p:cNvCxnSpPr/>
            <p:nvPr/>
          </p:nvCxnSpPr>
          <p:spPr>
            <a:xfrm rot="-5400000">
              <a:off x="1278236" y="527761"/>
              <a:ext cx="1044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4" name="Shape 24"/>
            <p:cNvCxnSpPr/>
            <p:nvPr/>
          </p:nvCxnSpPr>
          <p:spPr>
            <a:xfrm rot="-5400000">
              <a:off x="1590398" y="440776"/>
              <a:ext cx="879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5" name="Shape 25"/>
            <p:cNvCxnSpPr/>
            <p:nvPr/>
          </p:nvCxnSpPr>
          <p:spPr>
            <a:xfrm rot="-5400000">
              <a:off x="1883657" y="377227"/>
              <a:ext cx="752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6" name="Shape 26"/>
            <p:cNvCxnSpPr/>
            <p:nvPr/>
          </p:nvCxnSpPr>
          <p:spPr>
            <a:xfrm rot="-5400000">
              <a:off x="2198066" y="292493"/>
              <a:ext cx="583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7" name="Shape 27"/>
            <p:cNvCxnSpPr/>
            <p:nvPr/>
          </p:nvCxnSpPr>
          <p:spPr>
            <a:xfrm rot="-5400000">
              <a:off x="2521027" y="199376"/>
              <a:ext cx="397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8" name="Shape 28"/>
            <p:cNvCxnSpPr/>
            <p:nvPr/>
          </p:nvCxnSpPr>
          <p:spPr>
            <a:xfrm rot="-5400000">
              <a:off x="2801688" y="148627"/>
              <a:ext cx="295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29" name="Shape 29"/>
            <p:cNvCxnSpPr/>
            <p:nvPr/>
          </p:nvCxnSpPr>
          <p:spPr>
            <a:xfrm rot="-5400000">
              <a:off x="3079242" y="102444"/>
              <a:ext cx="201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0" name="Shape 30"/>
            <p:cNvCxnSpPr/>
            <p:nvPr/>
          </p:nvCxnSpPr>
          <p:spPr>
            <a:xfrm rot="-5400000">
              <a:off x="3324762" y="85076"/>
              <a:ext cx="168600" cy="1500"/>
            </a:xfrm>
            <a:prstGeom prst="straightConnector1">
              <a:avLst/>
            </a:prstGeom>
            <a:noFill/>
            <a:ln w="12700" cap="flat">
              <a:solidFill>
                <a:srgbClr val="B7CCE4">
                  <a:alpha val="53725"/>
                </a:srgbClr>
              </a:solidFill>
              <a:prstDash val="solid"/>
              <a:round/>
              <a:headEnd type="none" w="med" len="med"/>
              <a:tailEnd type="none" w="med" len="med"/>
            </a:ln>
          </p:spPr>
        </p:cxnSp>
      </p:grpSp>
      <p:sp>
        <p:nvSpPr>
          <p:cNvPr id="31" name="Shape 31"/>
          <p:cNvSpPr txBox="1">
            <a:spLocks noGrp="1"/>
          </p:cNvSpPr>
          <p:nvPr>
            <p:ph type="title"/>
          </p:nvPr>
        </p:nvSpPr>
        <p:spPr>
          <a:xfrm>
            <a:off x="457200" y="274637"/>
            <a:ext cx="8229600" cy="1143000"/>
          </a:xfrm>
          <a:prstGeom prst="rect">
            <a:avLst/>
          </a:prstGeom>
        </p:spPr>
        <p:txBody>
          <a:bodyPr lIns="91425" tIns="91425" rIns="91425" bIns="91425" anchor="b" anchorCtr="0"/>
          <a:lstStyle>
            <a:lvl1pPr marL="0" indent="279400">
              <a:buClr>
                <a:schemeClr val="lt1"/>
              </a:buClr>
              <a:buSzPct val="100000"/>
              <a:buNone/>
              <a:defRPr sz="4400">
                <a:solidFill>
                  <a:schemeClr val="lt1"/>
                </a:solidFill>
              </a:defRPr>
            </a:lvl1pPr>
            <a:lvl2pPr marL="0" indent="279400">
              <a:buClr>
                <a:schemeClr val="lt1"/>
              </a:buClr>
              <a:buSzPct val="100000"/>
              <a:buNone/>
              <a:defRPr sz="4400">
                <a:solidFill>
                  <a:schemeClr val="lt1"/>
                </a:solidFill>
              </a:defRPr>
            </a:lvl2pPr>
            <a:lvl3pPr marL="0" indent="279400">
              <a:buClr>
                <a:schemeClr val="lt1"/>
              </a:buClr>
              <a:buSzPct val="100000"/>
              <a:buNone/>
              <a:defRPr sz="4400">
                <a:solidFill>
                  <a:schemeClr val="lt1"/>
                </a:solidFill>
              </a:defRPr>
            </a:lvl3pPr>
            <a:lvl4pPr marL="0" indent="279400">
              <a:buClr>
                <a:schemeClr val="lt1"/>
              </a:buClr>
              <a:buSzPct val="100000"/>
              <a:buNone/>
              <a:defRPr sz="4400">
                <a:solidFill>
                  <a:schemeClr val="lt1"/>
                </a:solidFill>
              </a:defRPr>
            </a:lvl4pPr>
            <a:lvl5pPr marL="0" indent="279400">
              <a:buClr>
                <a:schemeClr val="lt1"/>
              </a:buClr>
              <a:buSzPct val="100000"/>
              <a:buNone/>
              <a:defRPr sz="4400">
                <a:solidFill>
                  <a:schemeClr val="lt1"/>
                </a:solidFill>
              </a:defRPr>
            </a:lvl5pPr>
            <a:lvl6pPr marL="0" indent="279400">
              <a:buClr>
                <a:schemeClr val="lt1"/>
              </a:buClr>
              <a:buSzPct val="100000"/>
              <a:buNone/>
              <a:defRPr sz="4400">
                <a:solidFill>
                  <a:schemeClr val="lt1"/>
                </a:solidFill>
              </a:defRPr>
            </a:lvl6pPr>
            <a:lvl7pPr marL="0" indent="279400">
              <a:buClr>
                <a:schemeClr val="lt1"/>
              </a:buClr>
              <a:buSzPct val="100000"/>
              <a:buNone/>
              <a:defRPr sz="4400">
                <a:solidFill>
                  <a:schemeClr val="lt1"/>
                </a:solidFill>
              </a:defRPr>
            </a:lvl7pPr>
            <a:lvl8pPr marL="0" indent="279400">
              <a:buClr>
                <a:schemeClr val="lt1"/>
              </a:buClr>
              <a:buSzPct val="100000"/>
              <a:buNone/>
              <a:defRPr sz="4400">
                <a:solidFill>
                  <a:schemeClr val="lt1"/>
                </a:solidFill>
              </a:defRPr>
            </a:lvl8pPr>
            <a:lvl9pPr marL="0" indent="279400">
              <a:buClr>
                <a:schemeClr val="lt1"/>
              </a:buClr>
              <a:buSzPct val="100000"/>
              <a:buNone/>
              <a:defRPr sz="4400">
                <a:solidFill>
                  <a:schemeClr val="lt1"/>
                </a:solidFill>
              </a:defRPr>
            </a:lvl9pPr>
          </a:lstStyle>
          <a:p>
            <a:endParaRPr/>
          </a:p>
        </p:txBody>
      </p:sp>
      <p:sp>
        <p:nvSpPr>
          <p:cNvPr id="32" name="Shape 32"/>
          <p:cNvSpPr txBox="1">
            <a:spLocks noGrp="1"/>
          </p:cNvSpPr>
          <p:nvPr>
            <p:ph type="body" idx="1"/>
          </p:nvPr>
        </p:nvSpPr>
        <p:spPr>
          <a:xfrm>
            <a:off x="457200" y="1600200"/>
            <a:ext cx="8229600" cy="4526100"/>
          </a:xfrm>
          <a:prstGeom prst="rect">
            <a:avLst/>
          </a:prstGeom>
        </p:spPr>
        <p:txBody>
          <a:bodyPr lIns="91425" tIns="91425" rIns="91425" bIns="91425" anchor="t" anchorCtr="0"/>
          <a:lstStyle>
            <a:lvl1pPr marL="342900" indent="-228600">
              <a:buClr>
                <a:schemeClr val="dk2"/>
              </a:buClr>
              <a:buSzPct val="100000"/>
              <a:defRPr sz="1800">
                <a:solidFill>
                  <a:schemeClr val="dk2"/>
                </a:solidFill>
              </a:defRPr>
            </a:lvl1pPr>
            <a:lvl2pPr marL="742950" indent="-171450">
              <a:spcBef>
                <a:spcPts val="360"/>
              </a:spcBef>
              <a:buClr>
                <a:schemeClr val="dk2"/>
              </a:buClr>
              <a:buSzPct val="100000"/>
              <a:defRPr sz="1800">
                <a:solidFill>
                  <a:schemeClr val="dk2"/>
                </a:solidFill>
              </a:defRPr>
            </a:lvl2pPr>
            <a:lvl3pPr marL="1143000" indent="-114300">
              <a:spcBef>
                <a:spcPts val="360"/>
              </a:spcBef>
              <a:buClr>
                <a:schemeClr val="dk2"/>
              </a:buClr>
              <a:buSzPct val="100000"/>
              <a:defRPr sz="1800">
                <a:solidFill>
                  <a:schemeClr val="dk2"/>
                </a:solidFill>
              </a:defRPr>
            </a:lvl3pPr>
            <a:lvl4pPr marL="1600200" indent="-114300">
              <a:spcBef>
                <a:spcPts val="360"/>
              </a:spcBef>
              <a:buClr>
                <a:schemeClr val="dk2"/>
              </a:buClr>
              <a:buSzPct val="100000"/>
              <a:defRPr sz="1800">
                <a:solidFill>
                  <a:schemeClr val="dk2"/>
                </a:solidFill>
              </a:defRPr>
            </a:lvl4pPr>
            <a:lvl5pPr marL="2057400" indent="-114300">
              <a:spcBef>
                <a:spcPts val="360"/>
              </a:spcBef>
              <a:buClr>
                <a:schemeClr val="dk2"/>
              </a:buClr>
              <a:buSzPct val="100000"/>
              <a:defRPr sz="1800">
                <a:solidFill>
                  <a:schemeClr val="dk2"/>
                </a:solidFill>
              </a:defRPr>
            </a:lvl5pPr>
            <a:lvl6pPr marL="2514600" indent="-114300">
              <a:spcBef>
                <a:spcPts val="360"/>
              </a:spcBef>
              <a:buClr>
                <a:schemeClr val="dk2"/>
              </a:buClr>
              <a:buSzPct val="100000"/>
              <a:defRPr sz="1800">
                <a:solidFill>
                  <a:schemeClr val="dk2"/>
                </a:solidFill>
              </a:defRPr>
            </a:lvl6pPr>
            <a:lvl7pPr marL="2971800" indent="-114300">
              <a:spcBef>
                <a:spcPts val="360"/>
              </a:spcBef>
              <a:buClr>
                <a:schemeClr val="dk2"/>
              </a:buClr>
              <a:buSzPct val="100000"/>
              <a:defRPr sz="1800">
                <a:solidFill>
                  <a:schemeClr val="dk2"/>
                </a:solidFill>
              </a:defRPr>
            </a:lvl7pPr>
            <a:lvl8pPr marL="3429000" indent="-114300">
              <a:spcBef>
                <a:spcPts val="360"/>
              </a:spcBef>
              <a:buClr>
                <a:schemeClr val="dk2"/>
              </a:buClr>
              <a:buSzPct val="100000"/>
              <a:defRPr sz="1800">
                <a:solidFill>
                  <a:schemeClr val="dk2"/>
                </a:solidFill>
              </a:defRPr>
            </a:lvl8pPr>
            <a:lvl9pPr marL="3886200" indent="-114300">
              <a:spcBef>
                <a:spcPts val="360"/>
              </a:spcBef>
              <a:buClr>
                <a:schemeClr val="dk2"/>
              </a:buClr>
              <a:buSzPct val="100000"/>
              <a:defRPr sz="1800">
                <a:solidFill>
                  <a:schemeClr val="dk2"/>
                </a:solidFill>
              </a:defRPr>
            </a:lvl9pPr>
          </a:lstStyle>
          <a:p>
            <a:endParaRPr/>
          </a:p>
        </p:txBody>
      </p:sp>
      <p:grpSp>
        <p:nvGrpSpPr>
          <p:cNvPr id="33" name="Shape 33"/>
          <p:cNvGrpSpPr/>
          <p:nvPr/>
        </p:nvGrpSpPr>
        <p:grpSpPr>
          <a:xfrm rot="10800000">
            <a:off x="5734187" y="4047858"/>
            <a:ext cx="3409812" cy="2810236"/>
            <a:chOff x="0" y="1493"/>
            <a:chExt cx="3409812" cy="2810236"/>
          </a:xfrm>
        </p:grpSpPr>
        <p:cxnSp>
          <p:nvCxnSpPr>
            <p:cNvPr id="34" name="Shape 34"/>
            <p:cNvCxnSpPr/>
            <p:nvPr/>
          </p:nvCxnSpPr>
          <p:spPr>
            <a:xfrm>
              <a:off x="0" y="245542"/>
              <a:ext cx="3251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5" name="Shape 35"/>
            <p:cNvCxnSpPr/>
            <p:nvPr/>
          </p:nvCxnSpPr>
          <p:spPr>
            <a:xfrm rot="-5400000">
              <a:off x="-1212177" y="1407880"/>
              <a:ext cx="2806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6" name="Shape 36"/>
            <p:cNvCxnSpPr/>
            <p:nvPr/>
          </p:nvCxnSpPr>
          <p:spPr>
            <a:xfrm>
              <a:off x="0" y="474143"/>
              <a:ext cx="2666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7" name="Shape 37"/>
            <p:cNvCxnSpPr/>
            <p:nvPr/>
          </p:nvCxnSpPr>
          <p:spPr>
            <a:xfrm>
              <a:off x="0" y="702743"/>
              <a:ext cx="2167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8" name="Shape 38"/>
            <p:cNvCxnSpPr/>
            <p:nvPr/>
          </p:nvCxnSpPr>
          <p:spPr>
            <a:xfrm>
              <a:off x="0" y="931342"/>
              <a:ext cx="18626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39" name="Shape 39"/>
            <p:cNvCxnSpPr/>
            <p:nvPr/>
          </p:nvCxnSpPr>
          <p:spPr>
            <a:xfrm>
              <a:off x="0" y="1159942"/>
              <a:ext cx="1490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0" name="Shape 40"/>
            <p:cNvCxnSpPr/>
            <p:nvPr/>
          </p:nvCxnSpPr>
          <p:spPr>
            <a:xfrm>
              <a:off x="0" y="1388542"/>
              <a:ext cx="12191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1" name="Shape 41"/>
            <p:cNvCxnSpPr/>
            <p:nvPr/>
          </p:nvCxnSpPr>
          <p:spPr>
            <a:xfrm>
              <a:off x="0" y="1617142"/>
              <a:ext cx="990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2" name="Shape 42"/>
            <p:cNvCxnSpPr/>
            <p:nvPr/>
          </p:nvCxnSpPr>
          <p:spPr>
            <a:xfrm>
              <a:off x="0" y="1845742"/>
              <a:ext cx="745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3" name="Shape 43"/>
            <p:cNvCxnSpPr/>
            <p:nvPr/>
          </p:nvCxnSpPr>
          <p:spPr>
            <a:xfrm>
              <a:off x="0" y="2074342"/>
              <a:ext cx="533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4" name="Shape 44"/>
            <p:cNvCxnSpPr/>
            <p:nvPr/>
          </p:nvCxnSpPr>
          <p:spPr>
            <a:xfrm>
              <a:off x="0" y="2302943"/>
              <a:ext cx="262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5" name="Shape 45"/>
            <p:cNvCxnSpPr/>
            <p:nvPr/>
          </p:nvCxnSpPr>
          <p:spPr>
            <a:xfrm rot="-5400000">
              <a:off x="-814261" y="1238115"/>
              <a:ext cx="24683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6" name="Shape 46"/>
            <p:cNvCxnSpPr/>
            <p:nvPr/>
          </p:nvCxnSpPr>
          <p:spPr>
            <a:xfrm rot="-5400000">
              <a:off x="-357712" y="1014527"/>
              <a:ext cx="20180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7" name="Shape 47"/>
            <p:cNvCxnSpPr/>
            <p:nvPr/>
          </p:nvCxnSpPr>
          <p:spPr>
            <a:xfrm rot="-5400000">
              <a:off x="-853" y="887576"/>
              <a:ext cx="17639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8" name="Shape 48"/>
            <p:cNvCxnSpPr/>
            <p:nvPr/>
          </p:nvCxnSpPr>
          <p:spPr>
            <a:xfrm rot="-5400000">
              <a:off x="326307" y="790194"/>
              <a:ext cx="1569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49" name="Shape 49"/>
            <p:cNvCxnSpPr/>
            <p:nvPr/>
          </p:nvCxnSpPr>
          <p:spPr>
            <a:xfrm rot="-5400000">
              <a:off x="636516" y="709726"/>
              <a:ext cx="14085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0" name="Shape 50"/>
            <p:cNvCxnSpPr/>
            <p:nvPr/>
          </p:nvCxnSpPr>
          <p:spPr>
            <a:xfrm rot="-5400000">
              <a:off x="972228" y="603961"/>
              <a:ext cx="1196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1" name="Shape 51"/>
            <p:cNvCxnSpPr/>
            <p:nvPr/>
          </p:nvCxnSpPr>
          <p:spPr>
            <a:xfrm rot="-5400000">
              <a:off x="1278236" y="527761"/>
              <a:ext cx="10443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2" name="Shape 52"/>
            <p:cNvCxnSpPr/>
            <p:nvPr/>
          </p:nvCxnSpPr>
          <p:spPr>
            <a:xfrm rot="-5400000">
              <a:off x="1590398" y="440776"/>
              <a:ext cx="879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3" name="Shape 53"/>
            <p:cNvCxnSpPr/>
            <p:nvPr/>
          </p:nvCxnSpPr>
          <p:spPr>
            <a:xfrm rot="-5400000">
              <a:off x="1883657" y="377227"/>
              <a:ext cx="7527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4" name="Shape 54"/>
            <p:cNvCxnSpPr/>
            <p:nvPr/>
          </p:nvCxnSpPr>
          <p:spPr>
            <a:xfrm rot="-5400000">
              <a:off x="2198066" y="292493"/>
              <a:ext cx="583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5" name="Shape 55"/>
            <p:cNvCxnSpPr/>
            <p:nvPr/>
          </p:nvCxnSpPr>
          <p:spPr>
            <a:xfrm rot="-5400000">
              <a:off x="2521027" y="199376"/>
              <a:ext cx="397200"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6" name="Shape 56"/>
            <p:cNvCxnSpPr/>
            <p:nvPr/>
          </p:nvCxnSpPr>
          <p:spPr>
            <a:xfrm rot="-5400000">
              <a:off x="2801688" y="148627"/>
              <a:ext cx="2954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7" name="Shape 57"/>
            <p:cNvCxnSpPr/>
            <p:nvPr/>
          </p:nvCxnSpPr>
          <p:spPr>
            <a:xfrm rot="-5400000">
              <a:off x="3079242" y="102444"/>
              <a:ext cx="201599" cy="1500"/>
            </a:xfrm>
            <a:prstGeom prst="straightConnector1">
              <a:avLst/>
            </a:prstGeom>
            <a:noFill/>
            <a:ln w="12700" cap="flat">
              <a:solidFill>
                <a:srgbClr val="B7CCE4">
                  <a:alpha val="53725"/>
                </a:srgbClr>
              </a:solidFill>
              <a:prstDash val="solid"/>
              <a:round/>
              <a:headEnd type="none" w="med" len="med"/>
              <a:tailEnd type="none" w="med" len="med"/>
            </a:ln>
          </p:spPr>
        </p:cxnSp>
        <p:cxnSp>
          <p:nvCxnSpPr>
            <p:cNvPr id="58" name="Shape 58"/>
            <p:cNvCxnSpPr/>
            <p:nvPr/>
          </p:nvCxnSpPr>
          <p:spPr>
            <a:xfrm rot="-5400000">
              <a:off x="3324762" y="85076"/>
              <a:ext cx="168600" cy="1500"/>
            </a:xfrm>
            <a:prstGeom prst="straightConnector1">
              <a:avLst/>
            </a:prstGeom>
            <a:noFill/>
            <a:ln w="12700" cap="flat">
              <a:solidFill>
                <a:srgbClr val="B7CCE4">
                  <a:alpha val="53725"/>
                </a:srgbClr>
              </a:solidFill>
              <a:prstDash val="solid"/>
              <a:round/>
              <a:headEnd type="none" w="med" len="med"/>
              <a:tailEnd type="none" w="med" len="med"/>
            </a:ln>
          </p:spPr>
        </p:cxnSp>
      </p:gr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hyperlink" Target="http://africanamerican.abc-clio.com/Search/Display/1407196?terms=fifteenth+amendment+in+action+in+the+south+" TargetMode="External"/></Relationships>
</file>

<file path=ppt/slides/_rels/slide5.xml.rels><?xml version="1.0" encoding="UTF-8" standalone="yes"?>
<Relationships xmlns="http://schemas.openxmlformats.org/package/2006/relationships"><Relationship Id="rId3" Type="http://schemas.openxmlformats.org/officeDocument/2006/relationships/hyperlink" Target="http://americangovernment.abc-clio.com/" TargetMode="External"/><Relationship Id="rId4" Type="http://schemas.openxmlformats.org/officeDocument/2006/relationships/hyperlink" Target="http://americangovernment.abc-clio.com/Search/Display/202723?terms=the%20black%20codes&amp;webSiteCode=SLN_AMGOV&amp;returnToPage=/Search/Display/202723?terms=the+black+codes&amp;token=DEA4D3D570D6AEE948F35663FCAA8E96&amp;casError=False" TargetMode="External"/><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ctrTitle"/>
          </p:nvPr>
        </p:nvSpPr>
        <p:spPr>
          <a:xfrm>
            <a:off x="685800" y="2266575"/>
            <a:ext cx="6400799" cy="1333799"/>
          </a:xfrm>
          <a:prstGeom prst="rect">
            <a:avLst/>
          </a:prstGeom>
        </p:spPr>
        <p:txBody>
          <a:bodyPr lIns="91425" tIns="91425" rIns="91425" bIns="91425" anchor="b" anchorCtr="0">
            <a:noAutofit/>
          </a:bodyPr>
          <a:lstStyle/>
          <a:p>
            <a:pPr>
              <a:buNone/>
            </a:pPr>
            <a:r>
              <a:rPr lang="en" sz="1800"/>
              <a:t>After the 13th, 14th, and 15th amendments were ratified, life in the south for the newly appointed freedmen did not improve. Freedmen’s lives ultimately did not change as they continued to suffer discrimination because of how white southerners were able to strip the rights given by the three amendments.</a:t>
            </a:r>
          </a:p>
        </p:txBody>
      </p:sp>
      <p:sp>
        <p:nvSpPr>
          <p:cNvPr id="90" name="Shape 90"/>
          <p:cNvSpPr txBox="1">
            <a:spLocks noGrp="1"/>
          </p:cNvSpPr>
          <p:nvPr>
            <p:ph type="subTitle" idx="1"/>
          </p:nvPr>
        </p:nvSpPr>
        <p:spPr>
          <a:xfrm>
            <a:off x="685800" y="3600451"/>
            <a:ext cx="6400799" cy="900599"/>
          </a:xfrm>
          <a:prstGeom prst="rect">
            <a:avLst/>
          </a:prstGeom>
        </p:spPr>
        <p:txBody>
          <a:bodyPr lIns="91425" tIns="91425" rIns="91425" bIns="91425" anchor="t" anchorCtr="0">
            <a:noAutofit/>
          </a:bodyPr>
          <a:lstStyle/>
          <a:p>
            <a:pPr lvl="0" rtl="0">
              <a:buNone/>
            </a:pPr>
            <a:r>
              <a:rPr lang="en"/>
              <a:t> </a:t>
            </a:r>
          </a:p>
          <a:p>
            <a:pPr>
              <a:buNone/>
            </a:pPr>
            <a:r>
              <a:rPr lang="en"/>
              <a:t>By Matt, Alcy, and Blake </a:t>
            </a: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sz="3600"/>
              <a:t>13th Amendment: Slavery abolished </a:t>
            </a:r>
          </a:p>
        </p:txBody>
      </p:sp>
      <p:sp>
        <p:nvSpPr>
          <p:cNvPr id="96" name="Shape 96"/>
          <p:cNvSpPr txBox="1">
            <a:spLocks noGrp="1"/>
          </p:cNvSpPr>
          <p:nvPr>
            <p:ph type="body" idx="1"/>
          </p:nvPr>
        </p:nvSpPr>
        <p:spPr>
          <a:xfrm>
            <a:off x="457200" y="1704688"/>
            <a:ext cx="8229600" cy="4840199"/>
          </a:xfrm>
          <a:prstGeom prst="rect">
            <a:avLst/>
          </a:prstGeom>
        </p:spPr>
        <p:txBody>
          <a:bodyPr lIns="91425" tIns="91425" rIns="91425" bIns="91425" anchor="t" anchorCtr="0">
            <a:noAutofit/>
          </a:bodyPr>
          <a:lstStyle/>
          <a:p>
            <a:pPr lvl="0" rtl="0">
              <a:buNone/>
            </a:pPr>
            <a:r>
              <a:rPr lang="en" sz="1400">
                <a:latin typeface="Times New Roman"/>
                <a:ea typeface="Times New Roman"/>
                <a:cs typeface="Times New Roman"/>
                <a:sym typeface="Times New Roman"/>
              </a:rPr>
              <a:t>The Black Codes</a:t>
            </a:r>
          </a:p>
          <a:p>
            <a:pPr lvl="0" rtl="0">
              <a:buNone/>
            </a:pPr>
            <a:r>
              <a:rPr lang="en" sz="1400">
                <a:solidFill>
                  <a:srgbClr val="121917"/>
                </a:solidFill>
                <a:latin typeface="Times New Roman"/>
                <a:ea typeface="Times New Roman"/>
                <a:cs typeface="Times New Roman"/>
                <a:sym typeface="Times New Roman"/>
              </a:rPr>
              <a:t>After the thirteenth amendment was ratified the south came up with a new set of laws, The Black Codes. The Black codes were highly restrictive laws that Southern states adopted after the Civil War to regulate the freedom and movement of former slaves</a:t>
            </a:r>
            <a:r>
              <a:rPr lang="en" sz="1400" baseline="30000">
                <a:solidFill>
                  <a:srgbClr val="121917"/>
                </a:solidFill>
                <a:latin typeface="Times New Roman"/>
                <a:ea typeface="Times New Roman"/>
                <a:cs typeface="Times New Roman"/>
                <a:sym typeface="Times New Roman"/>
              </a:rPr>
              <a:t>1</a:t>
            </a:r>
          </a:p>
          <a:p>
            <a:endParaRPr lang="en" sz="1400" baseline="30000">
              <a:solidFill>
                <a:srgbClr val="121917"/>
              </a:solidFill>
              <a:latin typeface="Times New Roman"/>
              <a:ea typeface="Times New Roman"/>
              <a:cs typeface="Times New Roman"/>
              <a:sym typeface="Times New Roman"/>
            </a:endParaRPr>
          </a:p>
          <a:p>
            <a:pPr marL="457200" lvl="0" indent="-317500" rtl="0">
              <a:lnSpc>
                <a:spcPct val="140000"/>
              </a:lnSpc>
              <a:spcBef>
                <a:spcPts val="0"/>
              </a:spcBef>
              <a:buClr>
                <a:schemeClr val="dk2"/>
              </a:buClr>
              <a:buSzPct val="166666"/>
              <a:buFont typeface="Arial"/>
              <a:buChar char="•"/>
            </a:pPr>
            <a:r>
              <a:rPr lang="en" sz="1400">
                <a:latin typeface="Times New Roman"/>
                <a:ea typeface="Times New Roman"/>
                <a:cs typeface="Times New Roman"/>
                <a:sym typeface="Times New Roman"/>
              </a:rPr>
              <a:t>In Florida, any black man failing to fulfill his employment contract or who was disrespectful to the owner of the land he worked was subject to being declared a vagrant and punished accordingly  </a:t>
            </a:r>
          </a:p>
          <a:p>
            <a:pPr marL="457200" lvl="0" indent="-317500" rtl="0">
              <a:lnSpc>
                <a:spcPct val="140000"/>
              </a:lnSpc>
              <a:spcBef>
                <a:spcPts val="0"/>
              </a:spcBef>
              <a:buClr>
                <a:schemeClr val="dk2"/>
              </a:buClr>
              <a:buSzPct val="166666"/>
              <a:buFont typeface="Arial"/>
              <a:buChar char="•"/>
            </a:pPr>
            <a:r>
              <a:rPr lang="en" sz="1400">
                <a:latin typeface="Times New Roman"/>
                <a:ea typeface="Times New Roman"/>
                <a:cs typeface="Times New Roman"/>
                <a:sym typeface="Times New Roman"/>
              </a:rPr>
              <a:t>In South Carolina no person of color was permitted to enter and live in the state unless he posted a bond within twenty days of arriving with two former slaveholders to back up their performance.</a:t>
            </a:r>
          </a:p>
          <a:p>
            <a:pPr marL="457200" lvl="0" indent="-317500" rtl="0">
              <a:lnSpc>
                <a:spcPct val="140000"/>
              </a:lnSpc>
              <a:spcBef>
                <a:spcPts val="0"/>
              </a:spcBef>
              <a:buClr>
                <a:schemeClr val="dk2"/>
              </a:buClr>
              <a:buSzPct val="166666"/>
              <a:buFont typeface="Arial"/>
              <a:buChar char="•"/>
            </a:pPr>
            <a:r>
              <a:rPr lang="en" sz="1400">
                <a:latin typeface="Times New Roman"/>
                <a:ea typeface="Times New Roman"/>
                <a:cs typeface="Times New Roman"/>
                <a:sym typeface="Times New Roman"/>
              </a:rPr>
              <a:t>In South Carolina no person of color could become an artisan, mechanic, or shopkeeper unless he obtained a license that could cost up to $100 dollars from the judge at the district court</a:t>
            </a:r>
            <a:r>
              <a:rPr lang="en" sz="1400" baseline="30000">
                <a:latin typeface="Times New Roman"/>
                <a:ea typeface="Times New Roman"/>
                <a:cs typeface="Times New Roman"/>
                <a:sym typeface="Times New Roman"/>
              </a:rPr>
              <a:t>2</a:t>
            </a:r>
            <a:r>
              <a:rPr lang="en" sz="1400">
                <a:latin typeface="Times New Roman"/>
                <a:ea typeface="Times New Roman"/>
                <a:cs typeface="Times New Roman"/>
                <a:sym typeface="Times New Roman"/>
              </a:rPr>
              <a:t> </a:t>
            </a:r>
          </a:p>
          <a:p>
            <a:pPr marL="457200" lvl="0" indent="-317500" rtl="0">
              <a:lnSpc>
                <a:spcPct val="140000"/>
              </a:lnSpc>
              <a:spcBef>
                <a:spcPts val="0"/>
              </a:spcBef>
              <a:buClr>
                <a:schemeClr val="dk2"/>
              </a:buClr>
              <a:buSzPct val="166666"/>
              <a:buFont typeface="Arial"/>
              <a:buChar char="•"/>
            </a:pPr>
            <a:r>
              <a:rPr lang="en" sz="1400">
                <a:latin typeface="Times New Roman"/>
                <a:ea typeface="Times New Roman"/>
                <a:cs typeface="Times New Roman"/>
                <a:sym typeface="Times New Roman"/>
              </a:rPr>
              <a:t>Employment was required by all freedman, failure to be employed resulted in substantial fines</a:t>
            </a:r>
          </a:p>
          <a:p>
            <a:pPr marL="457200" lvl="0" indent="-317500" rtl="0">
              <a:lnSpc>
                <a:spcPct val="140000"/>
              </a:lnSpc>
              <a:spcBef>
                <a:spcPts val="0"/>
              </a:spcBef>
              <a:buClr>
                <a:schemeClr val="dk2"/>
              </a:buClr>
              <a:buSzPct val="166666"/>
              <a:buFont typeface="Arial"/>
              <a:buChar char="•"/>
            </a:pPr>
            <a:r>
              <a:rPr lang="en" sz="1400">
                <a:latin typeface="Times New Roman"/>
                <a:ea typeface="Times New Roman"/>
                <a:cs typeface="Times New Roman"/>
                <a:sym typeface="Times New Roman"/>
              </a:rPr>
              <a:t>Marriage between a white and colored person was prohibited</a:t>
            </a:r>
            <a:r>
              <a:rPr lang="en" sz="1400" baseline="30000">
                <a:latin typeface="Times New Roman"/>
                <a:ea typeface="Times New Roman"/>
                <a:cs typeface="Times New Roman"/>
                <a:sym typeface="Times New Roman"/>
              </a:rPr>
              <a:t>3</a:t>
            </a:r>
            <a:r>
              <a:rPr lang="en" sz="1400"/>
              <a:t> </a:t>
            </a:r>
          </a:p>
          <a:p>
            <a:pPr lvl="0" rtl="0">
              <a:lnSpc>
                <a:spcPct val="140000"/>
              </a:lnSpc>
              <a:spcBef>
                <a:spcPts val="0"/>
              </a:spcBef>
              <a:buNone/>
            </a:pPr>
            <a:r>
              <a:rPr lang="en" sz="1400"/>
              <a:t>.</a:t>
            </a:r>
          </a:p>
        </p:txBody>
      </p:sp>
      <p:sp>
        <p:nvSpPr>
          <p:cNvPr id="97" name="Shape 97"/>
          <p:cNvSpPr txBox="1"/>
          <p:nvPr/>
        </p:nvSpPr>
        <p:spPr>
          <a:xfrm rot="3557729" flipH="1">
            <a:off x="9504574" y="2821011"/>
            <a:ext cx="386596" cy="3271919"/>
          </a:xfrm>
          <a:prstGeom prst="rect">
            <a:avLst/>
          </a:prstGeom>
        </p:spPr>
        <p:txBody>
          <a:bodyPr lIns="91425" tIns="91425" rIns="91425" bIns="91425" anchor="t" anchorCtr="0">
            <a:noAutofit/>
          </a:bodyPr>
          <a:lstStyle/>
          <a:p>
            <a:endParaRPr/>
          </a:p>
        </p:txBody>
      </p:sp>
      <p:sp>
        <p:nvSpPr>
          <p:cNvPr id="98" name="Shape 98"/>
          <p:cNvSpPr txBox="1"/>
          <p:nvPr/>
        </p:nvSpPr>
        <p:spPr>
          <a:xfrm>
            <a:off x="604125" y="5280550"/>
            <a:ext cx="7965600" cy="1465499"/>
          </a:xfrm>
          <a:prstGeom prst="rect">
            <a:avLst/>
          </a:prstGeom>
        </p:spPr>
        <p:txBody>
          <a:bodyPr lIns="91425" tIns="91425" rIns="91425" bIns="91425" anchor="t" anchorCtr="0">
            <a:noAutofit/>
          </a:bodyPr>
          <a:lstStyle/>
          <a:p>
            <a:pPr lvl="0" rtl="0">
              <a:buClr>
                <a:schemeClr val="dk1"/>
              </a:buClr>
              <a:buSzPct val="122222"/>
              <a:buFont typeface="Arial"/>
              <a:buNone/>
            </a:pPr>
            <a:r>
              <a:rPr lang="en" sz="900">
                <a:solidFill>
                  <a:srgbClr val="333333"/>
                </a:solidFill>
              </a:rPr>
              <a:t>     1.</a:t>
            </a:r>
            <a:r>
              <a:rPr lang="en" sz="900">
                <a:solidFill>
                  <a:srgbClr val="333333"/>
                </a:solidFill>
                <a:latin typeface="Times New Roman"/>
                <a:ea typeface="Times New Roman"/>
                <a:cs typeface="Times New Roman"/>
                <a:sym typeface="Times New Roman"/>
              </a:rPr>
              <a:t> Glenna R. Schroeder-Lein, "Black Codes," </a:t>
            </a:r>
            <a:r>
              <a:rPr lang="en" sz="900" i="1">
                <a:solidFill>
                  <a:srgbClr val="333333"/>
                </a:solidFill>
                <a:latin typeface="Times New Roman"/>
                <a:ea typeface="Times New Roman"/>
                <a:cs typeface="Times New Roman"/>
                <a:sym typeface="Times New Roman"/>
              </a:rPr>
              <a:t>American Government ABC-CLIO</a:t>
            </a:r>
            <a:r>
              <a:rPr lang="en" sz="900">
                <a:solidFill>
                  <a:srgbClr val="333333"/>
                </a:solidFill>
                <a:latin typeface="Times New Roman"/>
                <a:ea typeface="Times New Roman"/>
                <a:cs typeface="Times New Roman"/>
                <a:sym typeface="Times New Roman"/>
              </a:rPr>
              <a:t>, [Page #], accessed October 14, 2013, http://americangovernment.abc-clio.com/Search/Display/202723?terms=the%20black%20codes&amp;webSiteCode=SLN_AMGOV&amp;returnToPage=%2fSearch%2fDisplay%2f202723%3fterms%3dthe+black+codes&amp;token=DEA4D3D570D6AEE948F35663FCAA8E96&amp;casError=False.</a:t>
            </a:r>
          </a:p>
          <a:p>
            <a:endParaRPr lang="en" sz="900">
              <a:solidFill>
                <a:srgbClr val="333333"/>
              </a:solidFill>
              <a:latin typeface="Times New Roman"/>
              <a:ea typeface="Times New Roman"/>
              <a:cs typeface="Times New Roman"/>
              <a:sym typeface="Times New Roman"/>
            </a:endParaRPr>
          </a:p>
          <a:p>
            <a:pPr lvl="0" rtl="0">
              <a:buClr>
                <a:schemeClr val="dk1"/>
              </a:buClr>
              <a:buSzPct val="122222"/>
              <a:buFont typeface="Arial"/>
              <a:buNone/>
            </a:pPr>
            <a:r>
              <a:rPr lang="en" sz="900">
                <a:solidFill>
                  <a:srgbClr val="333333"/>
                </a:solidFill>
                <a:latin typeface="Times New Roman"/>
                <a:ea typeface="Times New Roman"/>
                <a:cs typeface="Times New Roman"/>
                <a:sym typeface="Times New Roman"/>
              </a:rPr>
              <a:t>     2</a:t>
            </a:r>
            <a:r>
              <a:rPr lang="en" sz="900">
                <a:solidFill>
                  <a:srgbClr val="333333"/>
                </a:solidFill>
              </a:rPr>
              <a:t>. Richard Kluger, </a:t>
            </a:r>
            <a:r>
              <a:rPr lang="en" sz="900" i="1">
                <a:solidFill>
                  <a:srgbClr val="333333"/>
                </a:solidFill>
              </a:rPr>
              <a:t>Simple Justice: The History of Brown V. Board of Education and Black America's Struggle for Equality</a:t>
            </a:r>
            <a:r>
              <a:rPr lang="en" sz="900">
                <a:solidFill>
                  <a:srgbClr val="333333"/>
                </a:solidFill>
              </a:rPr>
              <a:t> (New York: Vintage Books, 2004), 44-45.</a:t>
            </a:r>
          </a:p>
          <a:p>
            <a:endParaRPr lang="en" sz="900">
              <a:solidFill>
                <a:srgbClr val="333333"/>
              </a:solidFill>
            </a:endParaRPr>
          </a:p>
          <a:p>
            <a:pPr lvl="0" rtl="0">
              <a:buClr>
                <a:schemeClr val="dk1"/>
              </a:buClr>
              <a:buSzPct val="122222"/>
              <a:buFont typeface="Arial"/>
              <a:buNone/>
            </a:pPr>
            <a:r>
              <a:rPr lang="en" sz="900">
                <a:solidFill>
                  <a:srgbClr val="333333"/>
                </a:solidFill>
                <a:latin typeface="Times New Roman"/>
                <a:ea typeface="Times New Roman"/>
                <a:cs typeface="Times New Roman"/>
                <a:sym typeface="Times New Roman"/>
              </a:rPr>
              <a:t>    3.</a:t>
            </a:r>
            <a:r>
              <a:rPr lang="en" sz="900">
                <a:solidFill>
                  <a:srgbClr val="333333"/>
                </a:solidFill>
              </a:rPr>
              <a:t> Constitutional Rights Foundation, accessed October 14, 2013, http://www.crf-usa.org/brown-v-board-50th-anniversary/southern-black-codes.html.</a:t>
            </a:r>
          </a:p>
          <a:p>
            <a:endParaRPr lang="en" sz="900">
              <a:solidFill>
                <a:srgbClr val="333333"/>
              </a:solidFill>
            </a:endParaRPr>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02"/>
        <p:cNvGrpSpPr/>
        <p:nvPr/>
      </p:nvGrpSpPr>
      <p:grpSpPr>
        <a:xfrm>
          <a:off x="0" y="0"/>
          <a:ext cx="0" cy="0"/>
          <a:chOff x="0" y="0"/>
          <a:chExt cx="0" cy="0"/>
        </a:xfrm>
      </p:grpSpPr>
      <p:sp>
        <p:nvSpPr>
          <p:cNvPr id="103" name="Shape 103"/>
          <p:cNvSpPr txBox="1">
            <a:spLocks noGrp="1"/>
          </p:cNvSpPr>
          <p:nvPr>
            <p:ph type="title"/>
          </p:nvPr>
        </p:nvSpPr>
        <p:spPr>
          <a:xfrm>
            <a:off x="457200" y="134800"/>
            <a:ext cx="6333000" cy="1235700"/>
          </a:xfrm>
          <a:prstGeom prst="rect">
            <a:avLst/>
          </a:prstGeom>
        </p:spPr>
        <p:txBody>
          <a:bodyPr lIns="91425" tIns="91425" rIns="91425" bIns="91425" anchor="b" anchorCtr="0">
            <a:noAutofit/>
          </a:bodyPr>
          <a:lstStyle/>
          <a:p>
            <a:pPr>
              <a:buNone/>
            </a:pPr>
            <a:r>
              <a:rPr lang="en" sz="3600">
                <a:latin typeface="Times New Roman"/>
                <a:ea typeface="Times New Roman"/>
                <a:cs typeface="Times New Roman"/>
                <a:sym typeface="Times New Roman"/>
              </a:rPr>
              <a:t>The 14th Amendment: Citizenship  </a:t>
            </a:r>
          </a:p>
        </p:txBody>
      </p:sp>
      <p:sp>
        <p:nvSpPr>
          <p:cNvPr id="104" name="Shape 104"/>
          <p:cNvSpPr txBox="1">
            <a:spLocks noGrp="1"/>
          </p:cNvSpPr>
          <p:nvPr>
            <p:ph type="body" idx="1"/>
          </p:nvPr>
        </p:nvSpPr>
        <p:spPr>
          <a:xfrm>
            <a:off x="101050" y="1691050"/>
            <a:ext cx="8842200" cy="5258099"/>
          </a:xfrm>
          <a:prstGeom prst="rect">
            <a:avLst/>
          </a:prstGeom>
          <a:ln>
            <a:noFill/>
          </a:ln>
        </p:spPr>
        <p:txBody>
          <a:bodyPr lIns="91425" tIns="91425" rIns="91425" bIns="91425" anchor="t" anchorCtr="0">
            <a:noAutofit/>
          </a:bodyPr>
          <a:lstStyle/>
          <a:p>
            <a:pPr lvl="0" rtl="0">
              <a:buNone/>
            </a:pPr>
            <a:r>
              <a:rPr lang="en">
                <a:solidFill>
                  <a:schemeClr val="dk1"/>
                </a:solidFill>
                <a:latin typeface="Times New Roman"/>
                <a:ea typeface="Times New Roman"/>
                <a:cs typeface="Times New Roman"/>
                <a:sym typeface="Times New Roman"/>
              </a:rPr>
              <a:t>The Fourteenth Amendment failed to protect the freedmen from the Southern states because of all the new laws and conflicts limiting the freedmen's living conditions.  </a:t>
            </a:r>
          </a:p>
          <a:p>
            <a:endParaRPr lang="en">
              <a:solidFill>
                <a:schemeClr val="dk1"/>
              </a:solidFill>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By taking away all former confederate officials the right to serve in the government it made the south very biased towards the freedmen increasing racism and discrimination. </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Ninety-five percent of all blacks could not read making them easily manipulated by their former masters </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White men still had priority in buying land making it nearly impossible for black farmers to own and farm land resulting in fines for unemployment.</a:t>
            </a:r>
            <a:r>
              <a:rPr lang="en" sz="1400" baseline="30000">
                <a:latin typeface="Times New Roman"/>
                <a:ea typeface="Times New Roman"/>
                <a:cs typeface="Times New Roman"/>
                <a:sym typeface="Times New Roman"/>
              </a:rPr>
              <a:t>4</a:t>
            </a:r>
            <a:r>
              <a:rPr lang="en" sz="1400">
                <a:latin typeface="Times New Roman"/>
                <a:ea typeface="Times New Roman"/>
                <a:cs typeface="Times New Roman"/>
                <a:sym typeface="Times New Roman"/>
              </a:rPr>
              <a:t> </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Sharecropping introduced: A system in which white landowners gave a few acres of land, wages, and housing to a black family in exchange for the backs to grow and harvest the crops giving the majority to the owner</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Courts offered little assistance thus oppression and violations of civil rights continued. </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Black business men were discriminated by many different people resulting in low economic problems. </a:t>
            </a:r>
          </a:p>
          <a:p>
            <a:endParaRPr lang="en" sz="1400">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The KKK attacked black men that owned land, killed farmers livestock, and tried to force them into working for white landowners.</a:t>
            </a:r>
            <a:r>
              <a:rPr lang="en" sz="1400" baseline="30000">
                <a:latin typeface="Times New Roman"/>
                <a:ea typeface="Times New Roman"/>
                <a:cs typeface="Times New Roman"/>
                <a:sym typeface="Times New Roman"/>
              </a:rPr>
              <a:t>5</a:t>
            </a:r>
          </a:p>
          <a:p>
            <a:endParaRPr lang="en" sz="1400" baseline="30000">
              <a:latin typeface="Times New Roman"/>
              <a:ea typeface="Times New Roman"/>
              <a:cs typeface="Times New Roman"/>
              <a:sym typeface="Times New Roman"/>
            </a:endParaRPr>
          </a:p>
          <a:p>
            <a:pPr lvl="0" rtl="0">
              <a:buNone/>
            </a:pPr>
            <a:r>
              <a:rPr lang="en" sz="1200" baseline="30000">
                <a:solidFill>
                  <a:srgbClr val="222222"/>
                </a:solidFill>
                <a:latin typeface="Times New Roman"/>
                <a:ea typeface="Times New Roman"/>
                <a:cs typeface="Times New Roman"/>
                <a:sym typeface="Times New Roman"/>
              </a:rPr>
              <a:t>4</a:t>
            </a:r>
            <a:r>
              <a:rPr lang="en" sz="1200" i="1">
                <a:solidFill>
                  <a:srgbClr val="2D3835"/>
                </a:solidFill>
              </a:rPr>
              <a:t>American History</a:t>
            </a:r>
            <a:r>
              <a:rPr lang="en" sz="1200">
                <a:solidFill>
                  <a:srgbClr val="2D3835"/>
                </a:solidFill>
              </a:rPr>
              <a:t>, </a:t>
            </a:r>
            <a:r>
              <a:rPr lang="en" sz="1200">
                <a:solidFill>
                  <a:srgbClr val="2D3835"/>
                </a:solidFill>
                <a:latin typeface="Times New Roman"/>
                <a:ea typeface="Times New Roman"/>
                <a:cs typeface="Times New Roman"/>
                <a:sym typeface="Times New Roman"/>
              </a:rPr>
              <a:t>s.v. "Fourteenth Amendment," accessed October 14, 2013. </a:t>
            </a:r>
            <a:r>
              <a:rPr lang="en" sz="1200">
                <a:solidFill>
                  <a:srgbClr val="2D3835"/>
                </a:solidFill>
              </a:rPr>
              <a:t>http://americanhistory.abc-clio.com/.</a:t>
            </a:r>
          </a:p>
          <a:p>
            <a:pPr lvl="0" rtl="0">
              <a:buNone/>
            </a:pPr>
            <a:r>
              <a:rPr lang="en" sz="1200" i="1" baseline="30000">
                <a:solidFill>
                  <a:srgbClr val="2D3835"/>
                </a:solidFill>
                <a:latin typeface="Times New Roman"/>
                <a:ea typeface="Times New Roman"/>
                <a:cs typeface="Times New Roman"/>
                <a:sym typeface="Times New Roman"/>
              </a:rPr>
              <a:t>5</a:t>
            </a:r>
            <a:r>
              <a:rPr lang="en" sz="1200" i="1">
                <a:solidFill>
                  <a:srgbClr val="2D3835"/>
                </a:solidFill>
                <a:latin typeface="Times New Roman"/>
                <a:ea typeface="Times New Roman"/>
                <a:cs typeface="Times New Roman"/>
                <a:sym typeface="Times New Roman"/>
              </a:rPr>
              <a:t>American Government</a:t>
            </a:r>
            <a:r>
              <a:rPr lang="en" sz="1200">
                <a:solidFill>
                  <a:srgbClr val="2D3835"/>
                </a:solidFill>
                <a:latin typeface="Times New Roman"/>
                <a:ea typeface="Times New Roman"/>
                <a:cs typeface="Times New Roman"/>
                <a:sym typeface="Times New Roman"/>
              </a:rPr>
              <a:t>, s.v. "Fourteenth Amendment (ratified 1868)," accessed October 14, 2013. http://americangovernment.abc-clio.com/.</a:t>
            </a:r>
          </a:p>
          <a:p>
            <a:endParaRPr lang="en" sz="1200">
              <a:solidFill>
                <a:srgbClr val="2D3835"/>
              </a:solidFill>
              <a:latin typeface="Times New Roman"/>
              <a:ea typeface="Times New Roman"/>
              <a:cs typeface="Times New Roman"/>
              <a:sym typeface="Times New Roman"/>
            </a:endParaRPr>
          </a:p>
          <a:p>
            <a:endParaRPr lang="en" sz="1200">
              <a:solidFill>
                <a:srgbClr val="2D3835"/>
              </a:solidFill>
              <a:latin typeface="Times New Roman"/>
              <a:ea typeface="Times New Roman"/>
              <a:cs typeface="Times New Roman"/>
              <a:sym typeface="Times New Roman"/>
            </a:endParaRPr>
          </a:p>
          <a:p>
            <a:endParaRPr lang="en" sz="1200">
              <a:solidFill>
                <a:srgbClr val="2D3835"/>
              </a:solidFill>
              <a:latin typeface="Times New Roman"/>
              <a:ea typeface="Times New Roman"/>
              <a:cs typeface="Times New Roman"/>
              <a:sym typeface="Times New Roman"/>
            </a:endParaRPr>
          </a:p>
          <a:p>
            <a:endParaRPr lang="en" sz="1200">
              <a:solidFill>
                <a:srgbClr val="2D3835"/>
              </a:solidFill>
              <a:latin typeface="Times New Roman"/>
              <a:ea typeface="Times New Roman"/>
              <a:cs typeface="Times New Roman"/>
              <a:sym typeface="Times New Roman"/>
            </a:endParaRPr>
          </a:p>
        </p:txBody>
      </p:sp>
      <p:sp>
        <p:nvSpPr>
          <p:cNvPr id="105" name="Shape 105"/>
          <p:cNvSpPr txBox="1"/>
          <p:nvPr/>
        </p:nvSpPr>
        <p:spPr>
          <a:xfrm>
            <a:off x="667850" y="6160250"/>
            <a:ext cx="6100499" cy="249299"/>
          </a:xfrm>
          <a:prstGeom prst="rect">
            <a:avLst/>
          </a:prstGeom>
        </p:spPr>
        <p:txBody>
          <a:bodyPr lIns="91425" tIns="91425" rIns="91425" bIns="91425" anchor="t" anchorCtr="0">
            <a:noAutofit/>
          </a:bodyPr>
          <a:lstStyle/>
          <a:p>
            <a:endParaRP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9"/>
        <p:cNvGrpSpPr/>
        <p:nvPr/>
      </p:nvGrpSpPr>
      <p:grpSpPr>
        <a:xfrm>
          <a:off x="0" y="0"/>
          <a:ext cx="0" cy="0"/>
          <a:chOff x="0" y="0"/>
          <a:chExt cx="0" cy="0"/>
        </a:xfrm>
      </p:grpSpPr>
      <p:sp>
        <p:nvSpPr>
          <p:cNvPr id="110" name="Shape 110"/>
          <p:cNvSpPr txBox="1">
            <a:spLocks noGrp="1"/>
          </p:cNvSpPr>
          <p:nvPr>
            <p:ph type="title"/>
          </p:nvPr>
        </p:nvSpPr>
        <p:spPr>
          <a:xfrm>
            <a:off x="457200" y="134801"/>
            <a:ext cx="7315499" cy="1351799"/>
          </a:xfrm>
          <a:prstGeom prst="rect">
            <a:avLst/>
          </a:prstGeom>
        </p:spPr>
        <p:txBody>
          <a:bodyPr lIns="91425" tIns="91425" rIns="91425" bIns="91425" anchor="b" anchorCtr="0">
            <a:noAutofit/>
          </a:bodyPr>
          <a:lstStyle/>
          <a:p>
            <a:pPr>
              <a:buNone/>
            </a:pPr>
            <a:r>
              <a:rPr lang="en"/>
              <a:t>The 15th Amendment: the right to vote </a:t>
            </a:r>
          </a:p>
        </p:txBody>
      </p:sp>
      <p:sp>
        <p:nvSpPr>
          <p:cNvPr id="111" name="Shape 111"/>
          <p:cNvSpPr txBox="1">
            <a:spLocks noGrp="1"/>
          </p:cNvSpPr>
          <p:nvPr>
            <p:ph type="body" idx="1"/>
          </p:nvPr>
        </p:nvSpPr>
        <p:spPr>
          <a:xfrm>
            <a:off x="457200" y="1714663"/>
            <a:ext cx="8229600" cy="4840199"/>
          </a:xfrm>
          <a:prstGeom prst="rect">
            <a:avLst/>
          </a:prstGeom>
        </p:spPr>
        <p:txBody>
          <a:bodyPr lIns="91425" tIns="91425" rIns="91425" bIns="91425" anchor="t" anchorCtr="0">
            <a:noAutofit/>
          </a:bodyPr>
          <a:lstStyle/>
          <a:p>
            <a:pPr lvl="0" rtl="0">
              <a:buNone/>
            </a:pPr>
            <a:r>
              <a:rPr lang="en" sz="1300"/>
              <a:t>The fifteenth amendment was unable function to its full potential because of how white southerners altered freedmen’s ability to vote.</a:t>
            </a:r>
          </a:p>
          <a:p>
            <a:pPr lvl="0" rtl="0">
              <a:buNone/>
            </a:pPr>
            <a:r>
              <a:rPr lang="en" sz="1300"/>
              <a:t>“These amendments and various civil rights statutes initially failed to accomplish their objectives because of strong opposition from Southern whites and the unwillingness of subsequent presidents and Congresses to provide enforcement mechanisms. As a result, patterns of racism and discrimination developed that perpetuated social and political inequality. Future efforts to redress these problems resulted in additional legislation and the development of affirmative action programs in the late 20th century.”</a:t>
            </a:r>
            <a:r>
              <a:rPr lang="en" sz="1300" baseline="30000"/>
              <a:t>6</a:t>
            </a:r>
            <a:r>
              <a:rPr lang="en" sz="1300"/>
              <a:t> </a:t>
            </a:r>
          </a:p>
          <a:p>
            <a:endParaRPr lang="en" sz="1300"/>
          </a:p>
          <a:p>
            <a:pPr lvl="0" rtl="0">
              <a:buNone/>
            </a:pPr>
            <a:r>
              <a:rPr lang="en" sz="1300"/>
              <a:t>“On April 13, 1873, during </a:t>
            </a:r>
            <a:r>
              <a:rPr lang="en" sz="1300">
                <a:hlinkClick r:id="rId3"/>
              </a:rPr>
              <a:t>Reconstruction</a:t>
            </a:r>
            <a:r>
              <a:rPr lang="en" sz="1300"/>
              <a:t>, a mob of white Democrats attacked and killed about 280 black Republicans in Colfax, Louisiana, during a contested local election. </a:t>
            </a:r>
            <a:r>
              <a:rPr lang="en" sz="1300">
                <a:solidFill>
                  <a:srgbClr val="121917"/>
                </a:solidFill>
              </a:rPr>
              <a:t>T</a:t>
            </a:r>
            <a:r>
              <a:rPr lang="en" sz="1300"/>
              <a:t>he white mob also purported to be a militia, but it acted under its own authority, and contained many members of the </a:t>
            </a:r>
            <a:r>
              <a:rPr lang="en" sz="1300">
                <a:hlinkClick r:id="rId3"/>
              </a:rPr>
              <a:t>White League</a:t>
            </a:r>
            <a:r>
              <a:rPr lang="en" sz="1300"/>
              <a:t> and the </a:t>
            </a:r>
            <a:r>
              <a:rPr lang="en" sz="1300">
                <a:hlinkClick r:id="rId3"/>
              </a:rPr>
              <a:t>Ku Klux Klan</a:t>
            </a:r>
            <a:r>
              <a:rPr lang="en" sz="1300"/>
              <a:t>.” </a:t>
            </a:r>
            <a:r>
              <a:rPr lang="en" sz="1300" baseline="30000"/>
              <a:t>7</a:t>
            </a:r>
          </a:p>
          <a:p>
            <a:endParaRPr lang="en" sz="1300" baseline="30000"/>
          </a:p>
          <a:p>
            <a:pPr lvl="0" rtl="0">
              <a:buNone/>
            </a:pPr>
            <a:r>
              <a:rPr lang="en" sz="1300"/>
              <a:t>“we will not look back to the adoption of the fifteenth amendment with pride or pleasure. It is now clearly seen that negro enfranchisement was, next to secession, the most fatal blunder in our history. It has brought nothing but injury to either race, and it has totally failed to serve the purpose of its adoption”</a:t>
            </a:r>
            <a:r>
              <a:rPr lang="en" sz="1300" baseline="30000"/>
              <a:t>8</a:t>
            </a:r>
          </a:p>
        </p:txBody>
      </p:sp>
      <p:sp>
        <p:nvSpPr>
          <p:cNvPr id="112" name="Shape 112"/>
          <p:cNvSpPr txBox="1"/>
          <p:nvPr/>
        </p:nvSpPr>
        <p:spPr>
          <a:xfrm>
            <a:off x="549275" y="4954100"/>
            <a:ext cx="6170099" cy="179399"/>
          </a:xfrm>
          <a:prstGeom prst="rect">
            <a:avLst/>
          </a:prstGeom>
        </p:spPr>
        <p:txBody>
          <a:bodyPr lIns="91425" tIns="91425" rIns="91425" bIns="91425" anchor="t" anchorCtr="0">
            <a:noAutofit/>
          </a:bodyPr>
          <a:lstStyle/>
          <a:p>
            <a:pPr lvl="0" rtl="0">
              <a:lnSpc>
                <a:spcPct val="150000"/>
              </a:lnSpc>
              <a:buClr>
                <a:schemeClr val="dk1"/>
              </a:buClr>
              <a:buSzPct val="122222"/>
              <a:buFont typeface="Arial"/>
              <a:buNone/>
            </a:pPr>
            <a:r>
              <a:rPr lang="en" sz="900" baseline="30000">
                <a:solidFill>
                  <a:srgbClr val="333333"/>
                </a:solidFill>
              </a:rPr>
              <a:t>6</a:t>
            </a:r>
            <a:r>
              <a:rPr lang="en" sz="900">
                <a:solidFill>
                  <a:srgbClr val="333333"/>
                </a:solidFill>
              </a:rPr>
              <a:t>T</a:t>
            </a:r>
            <a:r>
              <a:rPr lang="en" sz="900">
                <a:solidFill>
                  <a:schemeClr val="dk2"/>
                </a:solidFill>
              </a:rPr>
              <a:t>om Lansford, </a:t>
            </a:r>
            <a:r>
              <a:rPr lang="en" sz="900" i="1">
                <a:solidFill>
                  <a:schemeClr val="dk2"/>
                </a:solidFill>
              </a:rPr>
              <a:t>Reconstruction: Civil Rights Acts</a:t>
            </a:r>
            <a:r>
              <a:rPr lang="en" sz="900">
                <a:solidFill>
                  <a:schemeClr val="dk2"/>
                </a:solidFill>
              </a:rPr>
              <a:t>, 2013, in </a:t>
            </a:r>
            <a:r>
              <a:rPr lang="en" sz="900" i="1">
                <a:solidFill>
                  <a:schemeClr val="dk2"/>
                </a:solidFill>
              </a:rPr>
              <a:t>ABC-CLIO</a:t>
            </a:r>
            <a:r>
              <a:rPr lang="en" sz="900">
                <a:solidFill>
                  <a:schemeClr val="dk2"/>
                </a:solidFill>
              </a:rPr>
              <a:t>, [Page #], accessed October 11, 2013, http://africanamerican.abc-clio.com/Search/Display/1400806?terms=the+fifteenth+amendment+in+act.</a:t>
            </a:r>
          </a:p>
        </p:txBody>
      </p:sp>
      <p:sp>
        <p:nvSpPr>
          <p:cNvPr id="113" name="Shape 113"/>
          <p:cNvSpPr txBox="1"/>
          <p:nvPr/>
        </p:nvSpPr>
        <p:spPr>
          <a:xfrm>
            <a:off x="549275" y="5532275"/>
            <a:ext cx="7315499" cy="179399"/>
          </a:xfrm>
          <a:prstGeom prst="rect">
            <a:avLst/>
          </a:prstGeom>
        </p:spPr>
        <p:txBody>
          <a:bodyPr lIns="91425" tIns="91425" rIns="91425" bIns="91425" anchor="t" anchorCtr="0">
            <a:noAutofit/>
          </a:bodyPr>
          <a:lstStyle/>
          <a:p>
            <a:pPr>
              <a:buNone/>
            </a:pPr>
            <a:r>
              <a:rPr lang="en" sz="900" i="1" baseline="30000">
                <a:solidFill>
                  <a:schemeClr val="dk2"/>
                </a:solidFill>
              </a:rPr>
              <a:t>7</a:t>
            </a:r>
            <a:r>
              <a:rPr lang="en" sz="900" i="1">
                <a:solidFill>
                  <a:schemeClr val="dk2"/>
                </a:solidFill>
              </a:rPr>
              <a:t>U.S. v. Cruikshan</a:t>
            </a:r>
            <a:r>
              <a:rPr lang="en" sz="900">
                <a:solidFill>
                  <a:schemeClr val="dk2"/>
                </a:solidFill>
              </a:rPr>
              <a:t>, [Page #], accessed October 14, 2013, http://africanamerican.abc-clio.com/Search/Display/1407196?terms=April+13%2c+1873.</a:t>
            </a:r>
          </a:p>
        </p:txBody>
      </p:sp>
      <p:sp>
        <p:nvSpPr>
          <p:cNvPr id="114" name="Shape 114"/>
          <p:cNvSpPr txBox="1"/>
          <p:nvPr/>
        </p:nvSpPr>
        <p:spPr>
          <a:xfrm>
            <a:off x="647925" y="6309750"/>
            <a:ext cx="6688500" cy="249299"/>
          </a:xfrm>
          <a:prstGeom prst="rect">
            <a:avLst/>
          </a:prstGeom>
        </p:spPr>
        <p:txBody>
          <a:bodyPr lIns="91425" tIns="91425" rIns="91425" bIns="91425" anchor="t" anchorCtr="0">
            <a:noAutofit/>
          </a:bodyPr>
          <a:lstStyle/>
          <a:p>
            <a:pPr>
              <a:buNone/>
            </a:pPr>
            <a:r>
              <a:rPr lang="en" sz="900">
                <a:solidFill>
                  <a:schemeClr val="dk2"/>
                </a:solidFill>
              </a:rPr>
              <a:t> </a:t>
            </a:r>
            <a:r>
              <a:rPr lang="en" sz="900" baseline="30000">
                <a:solidFill>
                  <a:schemeClr val="dk2"/>
                </a:solidFill>
              </a:rPr>
              <a:t>8</a:t>
            </a:r>
            <a:r>
              <a:rPr lang="en" sz="900">
                <a:solidFill>
                  <a:schemeClr val="dk2"/>
                </a:solidFill>
              </a:rPr>
              <a:t>"Looking Back," </a:t>
            </a:r>
            <a:r>
              <a:rPr lang="en" sz="900" i="1">
                <a:solidFill>
                  <a:schemeClr val="dk2"/>
                </a:solidFill>
              </a:rPr>
              <a:t>The Washington Post</a:t>
            </a:r>
            <a:r>
              <a:rPr lang="en" sz="900">
                <a:solidFill>
                  <a:schemeClr val="dk2"/>
                </a:solidFill>
              </a:rPr>
              <a:t> (Washington, DC), December 21, 1899, [1].</a:t>
            </a: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407375" y="123626"/>
            <a:ext cx="7315499" cy="1351799"/>
          </a:xfrm>
          <a:prstGeom prst="rect">
            <a:avLst/>
          </a:prstGeom>
        </p:spPr>
        <p:txBody>
          <a:bodyPr lIns="91425" tIns="91425" rIns="91425" bIns="91425" anchor="b" anchorCtr="0">
            <a:noAutofit/>
          </a:bodyPr>
          <a:lstStyle/>
          <a:p>
            <a:pPr>
              <a:buNone/>
            </a:pPr>
            <a:r>
              <a:rPr lang="en" sz="6000" baseline="30000">
                <a:solidFill>
                  <a:schemeClr val="lt2"/>
                </a:solidFill>
              </a:rPr>
              <a:t>Bibliography </a:t>
            </a:r>
          </a:p>
        </p:txBody>
      </p:sp>
      <p:sp>
        <p:nvSpPr>
          <p:cNvPr id="120" name="Shape 120"/>
          <p:cNvSpPr txBox="1">
            <a:spLocks noGrp="1"/>
          </p:cNvSpPr>
          <p:nvPr>
            <p:ph type="body" idx="1"/>
          </p:nvPr>
        </p:nvSpPr>
        <p:spPr>
          <a:xfrm>
            <a:off x="457200" y="1761025"/>
            <a:ext cx="8229600" cy="5097000"/>
          </a:xfrm>
          <a:prstGeom prst="rect">
            <a:avLst/>
          </a:prstGeom>
        </p:spPr>
        <p:txBody>
          <a:bodyPr lIns="91425" tIns="91425" rIns="91425" bIns="91425" anchor="t" anchorCtr="0">
            <a:noAutofit/>
          </a:bodyPr>
          <a:lstStyle/>
          <a:p>
            <a:pPr lvl="0" rtl="0">
              <a:buNone/>
            </a:pPr>
            <a:r>
              <a:rPr lang="en" sz="1100" baseline="30000">
                <a:solidFill>
                  <a:srgbClr val="000000"/>
                </a:solidFill>
                <a:latin typeface="Times New Roman"/>
                <a:ea typeface="Times New Roman"/>
                <a:cs typeface="Times New Roman"/>
                <a:sym typeface="Times New Roman"/>
              </a:rPr>
              <a:t> </a:t>
            </a:r>
            <a:r>
              <a:rPr lang="en" sz="1300" i="1">
                <a:solidFill>
                  <a:schemeClr val="dk1"/>
                </a:solidFill>
                <a:latin typeface="Times New Roman"/>
                <a:ea typeface="Times New Roman"/>
                <a:cs typeface="Times New Roman"/>
                <a:sym typeface="Times New Roman"/>
              </a:rPr>
              <a:t>American Government</a:t>
            </a:r>
            <a:r>
              <a:rPr lang="en" sz="1300">
                <a:solidFill>
                  <a:schemeClr val="dk1"/>
                </a:solidFill>
                <a:latin typeface="Times New Roman"/>
                <a:ea typeface="Times New Roman"/>
                <a:cs typeface="Times New Roman"/>
                <a:sym typeface="Times New Roman"/>
              </a:rPr>
              <a:t>, s.v. "Fourteenth Amendment (ratified 1868)," accessed October 14, 2013. </a:t>
            </a:r>
            <a:r>
              <a:rPr lang="en" sz="1300" u="sng">
                <a:solidFill>
                  <a:schemeClr val="hlink"/>
                </a:solidFill>
                <a:latin typeface="Times New Roman"/>
                <a:ea typeface="Times New Roman"/>
                <a:cs typeface="Times New Roman"/>
                <a:sym typeface="Times New Roman"/>
                <a:hlinkClick r:id="rId3"/>
              </a:rPr>
              <a:t>http://americangovernment.abc-clio.com/</a:t>
            </a:r>
            <a:r>
              <a:rPr lang="en" sz="1300">
                <a:solidFill>
                  <a:schemeClr val="dk1"/>
                </a:solidFill>
                <a:latin typeface="Times New Roman"/>
                <a:ea typeface="Times New Roman"/>
                <a:cs typeface="Times New Roman"/>
                <a:sym typeface="Times New Roman"/>
              </a:rPr>
              <a:t>.</a:t>
            </a:r>
          </a:p>
          <a:p>
            <a:endParaRPr lang="en" sz="1300">
              <a:solidFill>
                <a:schemeClr val="dk1"/>
              </a:solidFill>
              <a:latin typeface="Times New Roman"/>
              <a:ea typeface="Times New Roman"/>
              <a:cs typeface="Times New Roman"/>
              <a:sym typeface="Times New Roman"/>
            </a:endParaRPr>
          </a:p>
          <a:p>
            <a:pPr lvl="0" rtl="0">
              <a:buClr>
                <a:schemeClr val="dk1"/>
              </a:buClr>
              <a:buSzPct val="84615"/>
              <a:buFont typeface="Arial"/>
              <a:buNone/>
            </a:pPr>
            <a:r>
              <a:rPr lang="en" sz="1300" i="1">
                <a:solidFill>
                  <a:schemeClr val="dk1"/>
                </a:solidFill>
                <a:latin typeface="Times New Roman"/>
                <a:ea typeface="Times New Roman"/>
                <a:cs typeface="Times New Roman"/>
                <a:sym typeface="Times New Roman"/>
              </a:rPr>
              <a:t>American History</a:t>
            </a:r>
            <a:r>
              <a:rPr lang="en" sz="1300">
                <a:solidFill>
                  <a:schemeClr val="dk1"/>
                </a:solidFill>
                <a:latin typeface="Times New Roman"/>
                <a:ea typeface="Times New Roman"/>
                <a:cs typeface="Times New Roman"/>
                <a:sym typeface="Times New Roman"/>
              </a:rPr>
              <a:t>, s.v. "Fourteenth Amendment," accessed October 14, 2013.  http://americanhistory.abc-clio.com/.</a:t>
            </a:r>
          </a:p>
          <a:p>
            <a:endParaRPr lang="en" sz="1300">
              <a:solidFill>
                <a:schemeClr val="dk1"/>
              </a:solidFill>
              <a:latin typeface="Times New Roman"/>
              <a:ea typeface="Times New Roman"/>
              <a:cs typeface="Times New Roman"/>
              <a:sym typeface="Times New Roman"/>
            </a:endParaRPr>
          </a:p>
          <a:p>
            <a:pPr lvl="0" rtl="0">
              <a:buNone/>
            </a:pPr>
            <a:r>
              <a:rPr lang="en" sz="1300">
                <a:solidFill>
                  <a:srgbClr val="000000"/>
                </a:solidFill>
                <a:latin typeface="Times New Roman"/>
                <a:ea typeface="Times New Roman"/>
                <a:cs typeface="Times New Roman"/>
                <a:sym typeface="Times New Roman"/>
              </a:rPr>
              <a:t>Glenna R. Schroeder-Lein, "Black Codes," </a:t>
            </a:r>
            <a:r>
              <a:rPr lang="en" sz="1300" i="1">
                <a:solidFill>
                  <a:srgbClr val="000000"/>
                </a:solidFill>
                <a:latin typeface="Times New Roman"/>
                <a:ea typeface="Times New Roman"/>
                <a:cs typeface="Times New Roman"/>
                <a:sym typeface="Times New Roman"/>
              </a:rPr>
              <a:t>American Government ABC-CLIO</a:t>
            </a:r>
            <a:r>
              <a:rPr lang="en" sz="1300">
                <a:solidFill>
                  <a:srgbClr val="000000"/>
                </a:solidFill>
                <a:latin typeface="Times New Roman"/>
                <a:ea typeface="Times New Roman"/>
                <a:cs typeface="Times New Roman"/>
                <a:sym typeface="Times New Roman"/>
              </a:rPr>
              <a:t>, [Page #], accessed October 14, 2013, </a:t>
            </a:r>
            <a:r>
              <a:rPr lang="en" sz="1300" u="sng">
                <a:solidFill>
                  <a:srgbClr val="000000"/>
                </a:solidFill>
                <a:latin typeface="Times New Roman"/>
                <a:ea typeface="Times New Roman"/>
                <a:cs typeface="Times New Roman"/>
                <a:sym typeface="Times New Roman"/>
                <a:hlinkClick r:id="rId4"/>
              </a:rPr>
              <a:t>http://americangovernment.abc-clio.com/Search/Display/202723?terms=the%20black%20codes&amp;webSiteCode=SLN_AMGOV&amp;returnToPage=%2fSearch%2fDisplay%2f202723%3fterms%3dthe+black+codes&amp;token=DEA4D3D570D6AEE948F35663FCAA8E96&amp;casError=False</a:t>
            </a:r>
            <a:r>
              <a:rPr lang="en" sz="1300">
                <a:solidFill>
                  <a:srgbClr val="000000"/>
                </a:solidFill>
                <a:latin typeface="Times New Roman"/>
                <a:ea typeface="Times New Roman"/>
                <a:cs typeface="Times New Roman"/>
                <a:sym typeface="Times New Roman"/>
              </a:rPr>
              <a:t>.</a:t>
            </a:r>
          </a:p>
          <a:p>
            <a:endParaRPr lang="en" sz="1300">
              <a:solidFill>
                <a:srgbClr val="000000"/>
              </a:solidFill>
              <a:latin typeface="Times New Roman"/>
              <a:ea typeface="Times New Roman"/>
              <a:cs typeface="Times New Roman"/>
              <a:sym typeface="Times New Roman"/>
            </a:endParaRPr>
          </a:p>
          <a:p>
            <a:pPr lvl="0" rtl="0">
              <a:buClr>
                <a:schemeClr val="dk1"/>
              </a:buClr>
              <a:buSzPct val="84615"/>
              <a:buFont typeface="Arial"/>
              <a:buNone/>
            </a:pPr>
            <a:r>
              <a:rPr lang="en" sz="1300">
                <a:solidFill>
                  <a:srgbClr val="000000"/>
                </a:solidFill>
                <a:latin typeface="Times New Roman"/>
                <a:ea typeface="Times New Roman"/>
                <a:cs typeface="Times New Roman"/>
                <a:sym typeface="Times New Roman"/>
              </a:rPr>
              <a:t>Kluger, Richard. </a:t>
            </a:r>
            <a:r>
              <a:rPr lang="en" sz="1300" i="1">
                <a:solidFill>
                  <a:srgbClr val="000000"/>
                </a:solidFill>
                <a:latin typeface="Times New Roman"/>
                <a:ea typeface="Times New Roman"/>
                <a:cs typeface="Times New Roman"/>
                <a:sym typeface="Times New Roman"/>
              </a:rPr>
              <a:t>Simple Justice: The History of Brown V. Board of Education and </a:t>
            </a:r>
          </a:p>
          <a:p>
            <a:pPr lvl="0" rtl="0">
              <a:buClr>
                <a:schemeClr val="dk1"/>
              </a:buClr>
              <a:buSzPct val="84615"/>
              <a:buFont typeface="Arial"/>
              <a:buNone/>
            </a:pPr>
            <a:r>
              <a:rPr lang="en" sz="1300">
                <a:solidFill>
                  <a:srgbClr val="000000"/>
                </a:solidFill>
                <a:latin typeface="Times New Roman"/>
                <a:ea typeface="Times New Roman"/>
                <a:cs typeface="Times New Roman"/>
                <a:sym typeface="Times New Roman"/>
              </a:rPr>
              <a:t>     </a:t>
            </a:r>
            <a:r>
              <a:rPr lang="en" sz="1300" i="1">
                <a:solidFill>
                  <a:srgbClr val="000000"/>
                </a:solidFill>
                <a:latin typeface="Times New Roman"/>
                <a:ea typeface="Times New Roman"/>
                <a:cs typeface="Times New Roman"/>
                <a:sym typeface="Times New Roman"/>
              </a:rPr>
              <a:t>Black America's Struggle for Equality</a:t>
            </a:r>
            <a:r>
              <a:rPr lang="en" sz="1300">
                <a:solidFill>
                  <a:srgbClr val="000000"/>
                </a:solidFill>
                <a:latin typeface="Times New Roman"/>
                <a:ea typeface="Times New Roman"/>
                <a:cs typeface="Times New Roman"/>
                <a:sym typeface="Times New Roman"/>
              </a:rPr>
              <a:t>. New York: Vintage Books, 2004. </a:t>
            </a:r>
          </a:p>
          <a:p>
            <a:endParaRPr lang="en" sz="1300">
              <a:solidFill>
                <a:srgbClr val="000000"/>
              </a:solidFill>
              <a:latin typeface="Times New Roman"/>
              <a:ea typeface="Times New Roman"/>
              <a:cs typeface="Times New Roman"/>
              <a:sym typeface="Times New Roman"/>
            </a:endParaRPr>
          </a:p>
          <a:p>
            <a:pPr lvl="0" rtl="0">
              <a:buClr>
                <a:schemeClr val="dk1"/>
              </a:buClr>
              <a:buSzPct val="84615"/>
              <a:buFont typeface="Arial"/>
              <a:buNone/>
            </a:pPr>
            <a:r>
              <a:rPr lang="en" sz="1300">
                <a:solidFill>
                  <a:srgbClr val="000000"/>
                </a:solidFill>
                <a:latin typeface="Times New Roman"/>
                <a:ea typeface="Times New Roman"/>
                <a:cs typeface="Times New Roman"/>
                <a:sym typeface="Times New Roman"/>
              </a:rPr>
              <a:t>Constitutional Rights Foundation. Accessed October 14, 2013. </a:t>
            </a:r>
          </a:p>
          <a:p>
            <a:pPr lvl="0" rtl="0">
              <a:buClr>
                <a:schemeClr val="dk1"/>
              </a:buClr>
              <a:buSzPct val="84615"/>
              <a:buFont typeface="Arial"/>
              <a:buNone/>
            </a:pPr>
            <a:r>
              <a:rPr lang="en" sz="1300">
                <a:solidFill>
                  <a:srgbClr val="000000"/>
                </a:solidFill>
                <a:latin typeface="Times New Roman"/>
                <a:ea typeface="Times New Roman"/>
                <a:cs typeface="Times New Roman"/>
                <a:sym typeface="Times New Roman"/>
              </a:rPr>
              <a:t>     http://www.crf-usa.org/brown-v-board-50th-anniversary/southern-black-codes.html. </a:t>
            </a:r>
          </a:p>
          <a:p>
            <a:endParaRPr lang="en" sz="1300">
              <a:solidFill>
                <a:srgbClr val="000000"/>
              </a:solidFill>
              <a:latin typeface="Times New Roman"/>
              <a:ea typeface="Times New Roman"/>
              <a:cs typeface="Times New Roman"/>
              <a:sym typeface="Times New Roman"/>
            </a:endParaRPr>
          </a:p>
          <a:p>
            <a:pPr lvl="0" rtl="0">
              <a:buNone/>
            </a:pPr>
            <a:r>
              <a:rPr lang="en" sz="1300">
                <a:solidFill>
                  <a:srgbClr val="000000"/>
                </a:solidFill>
                <a:latin typeface="Times New Roman"/>
                <a:ea typeface="Times New Roman"/>
                <a:cs typeface="Times New Roman"/>
                <a:sym typeface="Times New Roman"/>
              </a:rPr>
              <a:t>Lansford, Tom. </a:t>
            </a:r>
            <a:r>
              <a:rPr lang="en" sz="1300" i="1">
                <a:solidFill>
                  <a:srgbClr val="000000"/>
                </a:solidFill>
                <a:latin typeface="Times New Roman"/>
                <a:ea typeface="Times New Roman"/>
                <a:cs typeface="Times New Roman"/>
                <a:sym typeface="Times New Roman"/>
              </a:rPr>
              <a:t>Reconstruction: Civil Rights Acts</a:t>
            </a:r>
            <a:r>
              <a:rPr lang="en" sz="1300">
                <a:solidFill>
                  <a:srgbClr val="000000"/>
                </a:solidFill>
                <a:latin typeface="Times New Roman"/>
                <a:ea typeface="Times New Roman"/>
                <a:cs typeface="Times New Roman"/>
                <a:sym typeface="Times New Roman"/>
              </a:rPr>
              <a:t>. 2013. In </a:t>
            </a:r>
            <a:r>
              <a:rPr lang="en" sz="1300" i="1">
                <a:solidFill>
                  <a:srgbClr val="000000"/>
                </a:solidFill>
                <a:latin typeface="Times New Roman"/>
                <a:ea typeface="Times New Roman"/>
                <a:cs typeface="Times New Roman"/>
                <a:sym typeface="Times New Roman"/>
              </a:rPr>
              <a:t>ABC-CLIO</a:t>
            </a:r>
            <a:r>
              <a:rPr lang="en" sz="1300">
                <a:solidFill>
                  <a:srgbClr val="000000"/>
                </a:solidFill>
                <a:latin typeface="Times New Roman"/>
                <a:ea typeface="Times New Roman"/>
                <a:cs typeface="Times New Roman"/>
                <a:sym typeface="Times New Roman"/>
              </a:rPr>
              <a:t>. Accessed October 11, 2013. http://africanamerican.abc-clio.com/Search/Display/ </a:t>
            </a:r>
          </a:p>
          <a:p>
            <a:pPr lvl="0" rtl="0">
              <a:buNone/>
            </a:pPr>
            <a:r>
              <a:rPr lang="en" sz="1300">
                <a:solidFill>
                  <a:srgbClr val="000000"/>
                </a:solidFill>
                <a:latin typeface="Times New Roman"/>
                <a:ea typeface="Times New Roman"/>
                <a:cs typeface="Times New Roman"/>
                <a:sym typeface="Times New Roman"/>
              </a:rPr>
              <a:t>     1400806?terms=the+fifteenth+amendment+in+act</a:t>
            </a:r>
          </a:p>
          <a:p>
            <a:endParaRPr lang="en" sz="1300">
              <a:solidFill>
                <a:srgbClr val="000000"/>
              </a:solidFill>
              <a:latin typeface="Times New Roman"/>
              <a:ea typeface="Times New Roman"/>
              <a:cs typeface="Times New Roman"/>
              <a:sym typeface="Times New Roman"/>
            </a:endParaRPr>
          </a:p>
          <a:p>
            <a:pPr lvl="0" rtl="0">
              <a:buClr>
                <a:schemeClr val="dk1"/>
              </a:buClr>
              <a:buSzPct val="84615"/>
              <a:buFont typeface="Arial"/>
              <a:buNone/>
            </a:pPr>
            <a:r>
              <a:rPr lang="en" sz="1300" i="1">
                <a:solidFill>
                  <a:schemeClr val="dk1"/>
                </a:solidFill>
                <a:latin typeface="Times New Roman"/>
                <a:ea typeface="Times New Roman"/>
                <a:cs typeface="Times New Roman"/>
                <a:sym typeface="Times New Roman"/>
              </a:rPr>
              <a:t>The Washington Post</a:t>
            </a:r>
            <a:r>
              <a:rPr lang="en" sz="1300">
                <a:solidFill>
                  <a:schemeClr val="dk1"/>
                </a:solidFill>
                <a:latin typeface="Times New Roman"/>
                <a:ea typeface="Times New Roman"/>
                <a:cs typeface="Times New Roman"/>
                <a:sym typeface="Times New Roman"/>
              </a:rPr>
              <a:t> (Washington, DC). "Looking Back." December 21, 1899, 1. </a:t>
            </a:r>
          </a:p>
          <a:p>
            <a:endParaRPr lang="en" sz="1300">
              <a:solidFill>
                <a:schemeClr val="dk1"/>
              </a:solidFill>
              <a:latin typeface="Times New Roman"/>
              <a:ea typeface="Times New Roman"/>
              <a:cs typeface="Times New Roman"/>
              <a:sym typeface="Times New Roman"/>
            </a:endParaRPr>
          </a:p>
          <a:p>
            <a:pPr lvl="0" rtl="0">
              <a:buClr>
                <a:schemeClr val="dk1"/>
              </a:buClr>
              <a:buSzPct val="84615"/>
              <a:buFont typeface="Arial"/>
              <a:buNone/>
            </a:pPr>
            <a:r>
              <a:rPr lang="en" sz="1300" i="1">
                <a:solidFill>
                  <a:srgbClr val="000000"/>
                </a:solidFill>
                <a:latin typeface="Times New Roman"/>
                <a:ea typeface="Times New Roman"/>
                <a:cs typeface="Times New Roman"/>
                <a:sym typeface="Times New Roman"/>
              </a:rPr>
              <a:t>U.S. v. Cruikshan</a:t>
            </a:r>
            <a:r>
              <a:rPr lang="en" sz="1300">
                <a:solidFill>
                  <a:srgbClr val="000000"/>
                </a:solidFill>
                <a:latin typeface="Times New Roman"/>
                <a:ea typeface="Times New Roman"/>
                <a:cs typeface="Times New Roman"/>
                <a:sym typeface="Times New Roman"/>
              </a:rPr>
              <a:t>. Accessed October 14, 2013. </a:t>
            </a:r>
          </a:p>
          <a:p>
            <a:pPr lvl="0" rtl="0">
              <a:buClr>
                <a:schemeClr val="dk1"/>
              </a:buClr>
              <a:buSzPct val="84615"/>
              <a:buFont typeface="Arial"/>
              <a:buNone/>
            </a:pPr>
            <a:r>
              <a:rPr lang="en" sz="1300">
                <a:solidFill>
                  <a:srgbClr val="000000"/>
                </a:solidFill>
                <a:latin typeface="Times New Roman"/>
                <a:ea typeface="Times New Roman"/>
                <a:cs typeface="Times New Roman"/>
                <a:sym typeface="Times New Roman"/>
              </a:rPr>
              <a:t>     http://africanamerican.abc-clio.com/Search/Display/ </a:t>
            </a:r>
          </a:p>
          <a:p>
            <a:pPr lvl="0" rtl="0">
              <a:buNone/>
            </a:pPr>
            <a:r>
              <a:rPr lang="en" sz="1300">
                <a:solidFill>
                  <a:srgbClr val="000000"/>
                </a:solidFill>
                <a:latin typeface="Times New Roman"/>
                <a:ea typeface="Times New Roman"/>
                <a:cs typeface="Times New Roman"/>
                <a:sym typeface="Times New Roman"/>
              </a:rPr>
              <a:t>     1407196?terms=April+13%2c+1873. </a:t>
            </a:r>
          </a:p>
          <a:p>
            <a:endParaRPr lang="en" sz="1300">
              <a:solidFill>
                <a:srgbClr val="000000"/>
              </a:solidFill>
              <a:latin typeface="Times New Roman"/>
              <a:ea typeface="Times New Roman"/>
              <a:cs typeface="Times New Roman"/>
              <a:sym typeface="Times New Roman"/>
            </a:endParaRP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lesson-plan">
  <a:themeElements>
    <a:clrScheme name="Custom 501">
      <a:dk1>
        <a:srgbClr val="000000"/>
      </a:dk1>
      <a:lt1>
        <a:srgbClr val="EFEDE2"/>
      </a:lt1>
      <a:dk2>
        <a:srgbClr val="1F497D"/>
      </a:dk2>
      <a:lt2>
        <a:srgbClr val="FDFFFF"/>
      </a:lt2>
      <a:accent1>
        <a:srgbClr val="4F81BD"/>
      </a:accent1>
      <a:accent2>
        <a:srgbClr val="AB0101"/>
      </a:accent2>
      <a:accent3>
        <a:srgbClr val="86B060"/>
      </a:accent3>
      <a:accent4>
        <a:srgbClr val="7760A0"/>
      </a:accent4>
      <a:accent5>
        <a:srgbClr val="739395"/>
      </a:accent5>
      <a:accent6>
        <a:srgbClr val="968B52"/>
      </a:accent6>
      <a:hlink>
        <a:srgbClr val="336699"/>
      </a:hlink>
      <a:folHlink>
        <a:srgbClr val="969696"/>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1044</Words>
  <Application>Microsoft Macintosh PowerPoint</Application>
  <PresentationFormat>On-screen Show (4:3)</PresentationFormat>
  <Paragraphs>70</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lesson-plan</vt:lpstr>
      <vt:lpstr>After the 13th, 14th, and 15th amendments were ratified, life in the south for the newly appointed freedmen did not improve. Freedmen’s lives ultimately did not change as they continued to suffer discrimination because of how white southerners were able to strip the rights given by the three amendments.</vt:lpstr>
      <vt:lpstr>13th Amendment: Slavery abolished </vt:lpstr>
      <vt:lpstr>The 14th Amendment: Citizenship  </vt:lpstr>
      <vt:lpstr>The 15th Amendment: the right to vote </vt:lpstr>
      <vt:lpstr>Bibliography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After the 13th, 14th, and 15th amendments were ratified, life in the south for the newly appointed freedmen did not improve. Freedmen’s lives ultimately did not change as they continued to suffer discrimination because of how white southerners were able to strip the rights given by the three amendments.</dc:title>
  <cp:lastModifiedBy>Crystal Bartels</cp:lastModifiedBy>
  <cp:revision>1</cp:revision>
  <dcterms:modified xsi:type="dcterms:W3CDTF">2013-10-15T17:13:10Z</dcterms:modified>
</cp:coreProperties>
</file>